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5" r:id="rId5"/>
  </p:sldMasterIdLst>
  <p:notesMasterIdLst>
    <p:notesMasterId r:id="rId73"/>
  </p:notesMasterIdLst>
  <p:handoutMasterIdLst>
    <p:handoutMasterId r:id="rId74"/>
  </p:handoutMasterIdLst>
  <p:sldIdLst>
    <p:sldId id="326" r:id="rId6"/>
    <p:sldId id="2076137106" r:id="rId7"/>
    <p:sldId id="2076137085" r:id="rId8"/>
    <p:sldId id="2076137029" r:id="rId9"/>
    <p:sldId id="2076137084" r:id="rId10"/>
    <p:sldId id="2076137030" r:id="rId11"/>
    <p:sldId id="2076137052" r:id="rId12"/>
    <p:sldId id="2076137048" r:id="rId13"/>
    <p:sldId id="1796" r:id="rId14"/>
    <p:sldId id="1797" r:id="rId15"/>
    <p:sldId id="1829" r:id="rId16"/>
    <p:sldId id="1814" r:id="rId17"/>
    <p:sldId id="1833" r:id="rId18"/>
    <p:sldId id="2076137049" r:id="rId19"/>
    <p:sldId id="2076137050" r:id="rId20"/>
    <p:sldId id="1856" r:id="rId21"/>
    <p:sldId id="2076137051" r:id="rId22"/>
    <p:sldId id="272" r:id="rId23"/>
    <p:sldId id="1806" r:id="rId24"/>
    <p:sldId id="2076137053" r:id="rId25"/>
    <p:sldId id="1859" r:id="rId26"/>
    <p:sldId id="2076137054" r:id="rId27"/>
    <p:sldId id="1835" r:id="rId28"/>
    <p:sldId id="1841" r:id="rId29"/>
    <p:sldId id="2076137055" r:id="rId30"/>
    <p:sldId id="1773" r:id="rId31"/>
    <p:sldId id="2076137056" r:id="rId32"/>
    <p:sldId id="1830" r:id="rId33"/>
    <p:sldId id="1832" r:id="rId34"/>
    <p:sldId id="1842" r:id="rId35"/>
    <p:sldId id="2076137057" r:id="rId36"/>
    <p:sldId id="1831" r:id="rId37"/>
    <p:sldId id="2076137058" r:id="rId38"/>
    <p:sldId id="1834" r:id="rId39"/>
    <p:sldId id="2076137059" r:id="rId40"/>
    <p:sldId id="2076137060" r:id="rId41"/>
    <p:sldId id="1837" r:id="rId42"/>
    <p:sldId id="2076137061" r:id="rId43"/>
    <p:sldId id="2076137062" r:id="rId44"/>
    <p:sldId id="2076137067" r:id="rId45"/>
    <p:sldId id="2076137063" r:id="rId46"/>
    <p:sldId id="2076137064" r:id="rId47"/>
    <p:sldId id="2076137065" r:id="rId48"/>
    <p:sldId id="2076137066" r:id="rId49"/>
    <p:sldId id="2076137068" r:id="rId50"/>
    <p:sldId id="1843" r:id="rId51"/>
    <p:sldId id="1844" r:id="rId52"/>
    <p:sldId id="2076137069" r:id="rId53"/>
    <p:sldId id="2076137070" r:id="rId54"/>
    <p:sldId id="2076137071" r:id="rId55"/>
    <p:sldId id="2076137072" r:id="rId56"/>
    <p:sldId id="2076137073" r:id="rId57"/>
    <p:sldId id="2076137074" r:id="rId58"/>
    <p:sldId id="2076137075" r:id="rId59"/>
    <p:sldId id="2076137076" r:id="rId60"/>
    <p:sldId id="2076137077" r:id="rId61"/>
    <p:sldId id="2076137078" r:id="rId62"/>
    <p:sldId id="2076137079" r:id="rId63"/>
    <p:sldId id="1908" r:id="rId64"/>
    <p:sldId id="2076137081" r:id="rId65"/>
    <p:sldId id="2076137080" r:id="rId66"/>
    <p:sldId id="2076137082" r:id="rId67"/>
    <p:sldId id="1899" r:id="rId68"/>
    <p:sldId id="1906" r:id="rId69"/>
    <p:sldId id="1903" r:id="rId70"/>
    <p:sldId id="1885" r:id="rId71"/>
    <p:sldId id="335" r:id="rId7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639C77-1076-1363-1E5B-661F8921C6C3}" name="Anna Jennings" initials="AJ" userId="S::anjenni@microsoft.com::8ab53ffb-fb1d-4e91-bd8d-4a8442a41acf" providerId="AD"/>
  <p188:author id="{3B266D88-FA23-CAE1-0359-2F5E77A8314D}" name="Asim Afridi" initials="AA" userId="Asim Afrid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DDD9"/>
    <a:srgbClr val="3454E1"/>
    <a:srgbClr val="183347"/>
    <a:srgbClr val="8815F5"/>
    <a:srgbClr val="B4B4B4"/>
    <a:srgbClr val="404041"/>
    <a:srgbClr val="FF4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5226" autoAdjust="0"/>
  </p:normalViewPr>
  <p:slideViewPr>
    <p:cSldViewPr>
      <p:cViewPr varScale="1">
        <p:scale>
          <a:sx n="106" d="100"/>
          <a:sy n="106" d="100"/>
        </p:scale>
        <p:origin x="605" y="72"/>
      </p:cViewPr>
      <p:guideLst>
        <p:guide orient="horz" pos="1620"/>
        <p:guide pos="2880"/>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F14E4-B682-4B85-B264-FCBA85A32F5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715E77B-3CAC-426D-8E56-EDC8E29C335F}">
      <dgm:prSet phldrT="[Text]" custT="1"/>
      <dgm:spPr>
        <a:solidFill>
          <a:srgbClr val="1392B4"/>
        </a:solidFill>
      </dgm:spPr>
      <dgm:t>
        <a:bodyPr/>
        <a:lstStyle/>
        <a:p>
          <a:r>
            <a:rPr lang="en-US" sz="2000" dirty="0">
              <a:latin typeface="+mj-lt"/>
            </a:rPr>
            <a:t>Inbound journeys vs. outbound journeys</a:t>
          </a:r>
        </a:p>
      </dgm:t>
    </dgm:pt>
    <dgm:pt modelId="{3FC5AC80-D487-4706-AB4A-05833589B105}" type="parTrans" cxnId="{78906F81-24DA-4C29-86C4-C3E588C34B5F}">
      <dgm:prSet/>
      <dgm:spPr/>
      <dgm:t>
        <a:bodyPr/>
        <a:lstStyle/>
        <a:p>
          <a:endParaRPr lang="en-US"/>
        </a:p>
      </dgm:t>
    </dgm:pt>
    <dgm:pt modelId="{3F841A3D-151B-4B61-8D53-5B7BE7B20099}" type="sibTrans" cxnId="{78906F81-24DA-4C29-86C4-C3E588C34B5F}">
      <dgm:prSet/>
      <dgm:spPr>
        <a:solidFill>
          <a:srgbClr val="1392B4"/>
        </a:solidFill>
        <a:ln>
          <a:solidFill>
            <a:srgbClr val="1392B4"/>
          </a:solidFill>
        </a:ln>
      </dgm:spPr>
      <dgm:t>
        <a:bodyPr/>
        <a:lstStyle/>
        <a:p>
          <a:endParaRPr lang="en-US"/>
        </a:p>
      </dgm:t>
    </dgm:pt>
    <dgm:pt modelId="{D0C308C0-233D-40B2-B643-4C80EA57F07C}">
      <dgm:prSet phldrT="[Text]" custT="1"/>
      <dgm:spPr>
        <a:solidFill>
          <a:srgbClr val="1392B4"/>
        </a:solidFill>
      </dgm:spPr>
      <dgm:t>
        <a:bodyPr/>
        <a:lstStyle/>
        <a:p>
          <a:r>
            <a:rPr lang="en-US" sz="1800" dirty="0">
              <a:latin typeface="+mj-lt"/>
            </a:rPr>
            <a:t>Use a “flow” to guide members of a selected segment through the process</a:t>
          </a:r>
        </a:p>
      </dgm:t>
    </dgm:pt>
    <dgm:pt modelId="{57725BB6-F1CA-4E43-974A-664390ADADF6}" type="parTrans" cxnId="{7B985765-FEDC-4775-97E6-1DD8A4158950}">
      <dgm:prSet/>
      <dgm:spPr/>
      <dgm:t>
        <a:bodyPr/>
        <a:lstStyle/>
        <a:p>
          <a:endParaRPr lang="en-US"/>
        </a:p>
      </dgm:t>
    </dgm:pt>
    <dgm:pt modelId="{515873FF-CE27-4988-A69F-37CF600A4A9E}" type="sibTrans" cxnId="{7B985765-FEDC-4775-97E6-1DD8A4158950}">
      <dgm:prSet/>
      <dgm:spPr/>
      <dgm:t>
        <a:bodyPr/>
        <a:lstStyle/>
        <a:p>
          <a:endParaRPr lang="en-US"/>
        </a:p>
      </dgm:t>
    </dgm:pt>
    <dgm:pt modelId="{6B53129C-E06E-483E-8A26-C681514883A6}">
      <dgm:prSet phldrT="[Text]" custT="1"/>
      <dgm:spPr>
        <a:solidFill>
          <a:srgbClr val="1392B4"/>
        </a:solidFill>
      </dgm:spPr>
      <dgm:t>
        <a:bodyPr/>
        <a:lstStyle/>
        <a:p>
          <a:r>
            <a:rPr lang="en-US" sz="2000" dirty="0">
              <a:latin typeface="+mj-lt"/>
            </a:rPr>
            <a:t>Take contacts down unique paths based on their interaction</a:t>
          </a:r>
        </a:p>
      </dgm:t>
    </dgm:pt>
    <dgm:pt modelId="{FFC44414-3DB9-4F38-A4A7-814D02BEF8FF}" type="parTrans" cxnId="{1FBA3316-A91E-4D46-A4CF-258BCC02813D}">
      <dgm:prSet/>
      <dgm:spPr/>
      <dgm:t>
        <a:bodyPr/>
        <a:lstStyle/>
        <a:p>
          <a:endParaRPr lang="en-US"/>
        </a:p>
      </dgm:t>
    </dgm:pt>
    <dgm:pt modelId="{D1C56668-3CAE-465D-94AB-0866E81FD436}" type="sibTrans" cxnId="{1FBA3316-A91E-4D46-A4CF-258BCC02813D}">
      <dgm:prSet/>
      <dgm:spPr/>
      <dgm:t>
        <a:bodyPr/>
        <a:lstStyle/>
        <a:p>
          <a:endParaRPr lang="en-US"/>
        </a:p>
      </dgm:t>
    </dgm:pt>
    <dgm:pt modelId="{28948F5A-CC05-49B6-82FA-233366377BF6}" type="pres">
      <dgm:prSet presAssocID="{0AFF14E4-B682-4B85-B264-FCBA85A32F55}" presName="Name0" presStyleCnt="0">
        <dgm:presLayoutVars>
          <dgm:chMax val="7"/>
          <dgm:chPref val="7"/>
          <dgm:dir/>
        </dgm:presLayoutVars>
      </dgm:prSet>
      <dgm:spPr/>
    </dgm:pt>
    <dgm:pt modelId="{29D7906E-BDB3-4D5B-B716-ED274EBD5D67}" type="pres">
      <dgm:prSet presAssocID="{0AFF14E4-B682-4B85-B264-FCBA85A32F55}" presName="Name1" presStyleCnt="0"/>
      <dgm:spPr/>
    </dgm:pt>
    <dgm:pt modelId="{EA93DC90-848B-45A1-82CA-87A8BF5D7F7A}" type="pres">
      <dgm:prSet presAssocID="{0AFF14E4-B682-4B85-B264-FCBA85A32F55}" presName="cycle" presStyleCnt="0"/>
      <dgm:spPr/>
    </dgm:pt>
    <dgm:pt modelId="{EFD351CD-2EA6-4268-AC9E-2EE96EBB76D6}" type="pres">
      <dgm:prSet presAssocID="{0AFF14E4-B682-4B85-B264-FCBA85A32F55}" presName="srcNode" presStyleLbl="node1" presStyleIdx="0" presStyleCnt="3"/>
      <dgm:spPr/>
    </dgm:pt>
    <dgm:pt modelId="{0FD3B2CF-7EC9-45E5-999F-A00E2A4B64F2}" type="pres">
      <dgm:prSet presAssocID="{0AFF14E4-B682-4B85-B264-FCBA85A32F55}" presName="conn" presStyleLbl="parChTrans1D2" presStyleIdx="0" presStyleCnt="1"/>
      <dgm:spPr/>
    </dgm:pt>
    <dgm:pt modelId="{D89205D9-ACA3-4E09-8690-55160C018951}" type="pres">
      <dgm:prSet presAssocID="{0AFF14E4-B682-4B85-B264-FCBA85A32F55}" presName="extraNode" presStyleLbl="node1" presStyleIdx="0" presStyleCnt="3"/>
      <dgm:spPr/>
    </dgm:pt>
    <dgm:pt modelId="{73990ABD-7632-40AF-BA98-8C22F17C1545}" type="pres">
      <dgm:prSet presAssocID="{0AFF14E4-B682-4B85-B264-FCBA85A32F55}" presName="dstNode" presStyleLbl="node1" presStyleIdx="0" presStyleCnt="3"/>
      <dgm:spPr/>
    </dgm:pt>
    <dgm:pt modelId="{D84DEF97-9DCD-4078-A836-9D92464BCEA3}" type="pres">
      <dgm:prSet presAssocID="{D715E77B-3CAC-426D-8E56-EDC8E29C335F}" presName="text_1" presStyleLbl="node1" presStyleIdx="0" presStyleCnt="3">
        <dgm:presLayoutVars>
          <dgm:bulletEnabled val="1"/>
        </dgm:presLayoutVars>
      </dgm:prSet>
      <dgm:spPr/>
    </dgm:pt>
    <dgm:pt modelId="{77E7C66C-6F2C-43E3-87FF-3530AF6873C9}" type="pres">
      <dgm:prSet presAssocID="{D715E77B-3CAC-426D-8E56-EDC8E29C335F}" presName="accent_1" presStyleCnt="0"/>
      <dgm:spPr/>
    </dgm:pt>
    <dgm:pt modelId="{E54F1AD5-5224-4537-806E-94C532C878C9}" type="pres">
      <dgm:prSet presAssocID="{D715E77B-3CAC-426D-8E56-EDC8E29C335F}" presName="accentRepeatNode" presStyleLbl="solidFgAcc1" presStyleIdx="0" presStyleCnt="3"/>
      <dgm:spPr>
        <a:ln>
          <a:solidFill>
            <a:srgbClr val="1392B4"/>
          </a:solidFill>
        </a:ln>
      </dgm:spPr>
    </dgm:pt>
    <dgm:pt modelId="{90B9DF2A-7622-4CE6-8E14-C946890B85A4}" type="pres">
      <dgm:prSet presAssocID="{D0C308C0-233D-40B2-B643-4C80EA57F07C}" presName="text_2" presStyleLbl="node1" presStyleIdx="1" presStyleCnt="3">
        <dgm:presLayoutVars>
          <dgm:bulletEnabled val="1"/>
        </dgm:presLayoutVars>
      </dgm:prSet>
      <dgm:spPr/>
    </dgm:pt>
    <dgm:pt modelId="{A9C3360B-F45E-4C02-8AFB-885673EF0797}" type="pres">
      <dgm:prSet presAssocID="{D0C308C0-233D-40B2-B643-4C80EA57F07C}" presName="accent_2" presStyleCnt="0"/>
      <dgm:spPr/>
    </dgm:pt>
    <dgm:pt modelId="{281877EC-72B6-4170-9842-35361974F63E}" type="pres">
      <dgm:prSet presAssocID="{D0C308C0-233D-40B2-B643-4C80EA57F07C}" presName="accentRepeatNode" presStyleLbl="solidFgAcc1" presStyleIdx="1" presStyleCnt="3"/>
      <dgm:spPr>
        <a:ln>
          <a:solidFill>
            <a:srgbClr val="1392B4"/>
          </a:solidFill>
        </a:ln>
      </dgm:spPr>
    </dgm:pt>
    <dgm:pt modelId="{706ED4C9-8BC1-4646-BDF9-39852F76925D}" type="pres">
      <dgm:prSet presAssocID="{6B53129C-E06E-483E-8A26-C681514883A6}" presName="text_3" presStyleLbl="node1" presStyleIdx="2" presStyleCnt="3" custLinFactNeighborX="-468" custLinFactNeighborY="778">
        <dgm:presLayoutVars>
          <dgm:bulletEnabled val="1"/>
        </dgm:presLayoutVars>
      </dgm:prSet>
      <dgm:spPr/>
    </dgm:pt>
    <dgm:pt modelId="{1CC3C6E7-7D89-460D-B16D-65AEF70B9858}" type="pres">
      <dgm:prSet presAssocID="{6B53129C-E06E-483E-8A26-C681514883A6}" presName="accent_3" presStyleCnt="0"/>
      <dgm:spPr/>
    </dgm:pt>
    <dgm:pt modelId="{E169C9C7-6E17-4986-9BC8-FE26FF16685D}" type="pres">
      <dgm:prSet presAssocID="{6B53129C-E06E-483E-8A26-C681514883A6}" presName="accentRepeatNode" presStyleLbl="solidFgAcc1" presStyleIdx="2" presStyleCnt="3"/>
      <dgm:spPr>
        <a:ln>
          <a:solidFill>
            <a:srgbClr val="1392B4"/>
          </a:solidFill>
        </a:ln>
      </dgm:spPr>
    </dgm:pt>
  </dgm:ptLst>
  <dgm:cxnLst>
    <dgm:cxn modelId="{1FBA3316-A91E-4D46-A4CF-258BCC02813D}" srcId="{0AFF14E4-B682-4B85-B264-FCBA85A32F55}" destId="{6B53129C-E06E-483E-8A26-C681514883A6}" srcOrd="2" destOrd="0" parTransId="{FFC44414-3DB9-4F38-A4A7-814D02BEF8FF}" sibTransId="{D1C56668-3CAE-465D-94AB-0866E81FD436}"/>
    <dgm:cxn modelId="{C087FA2A-43A9-4C39-B354-1FC33B974DBB}" type="presOf" srcId="{D715E77B-3CAC-426D-8E56-EDC8E29C335F}" destId="{D84DEF97-9DCD-4078-A836-9D92464BCEA3}" srcOrd="0" destOrd="0" presId="urn:microsoft.com/office/officeart/2008/layout/VerticalCurvedList"/>
    <dgm:cxn modelId="{7B985765-FEDC-4775-97E6-1DD8A4158950}" srcId="{0AFF14E4-B682-4B85-B264-FCBA85A32F55}" destId="{D0C308C0-233D-40B2-B643-4C80EA57F07C}" srcOrd="1" destOrd="0" parTransId="{57725BB6-F1CA-4E43-974A-664390ADADF6}" sibTransId="{515873FF-CE27-4988-A69F-37CF600A4A9E}"/>
    <dgm:cxn modelId="{B8F3E04B-5658-47DB-92AD-FA15D5427315}" type="presOf" srcId="{3F841A3D-151B-4B61-8D53-5B7BE7B20099}" destId="{0FD3B2CF-7EC9-45E5-999F-A00E2A4B64F2}" srcOrd="0" destOrd="0" presId="urn:microsoft.com/office/officeart/2008/layout/VerticalCurvedList"/>
    <dgm:cxn modelId="{A8BA2479-0479-4CEF-9E07-8299965A3F89}" type="presOf" srcId="{0AFF14E4-B682-4B85-B264-FCBA85A32F55}" destId="{28948F5A-CC05-49B6-82FA-233366377BF6}" srcOrd="0" destOrd="0" presId="urn:microsoft.com/office/officeart/2008/layout/VerticalCurvedList"/>
    <dgm:cxn modelId="{78906F81-24DA-4C29-86C4-C3E588C34B5F}" srcId="{0AFF14E4-B682-4B85-B264-FCBA85A32F55}" destId="{D715E77B-3CAC-426D-8E56-EDC8E29C335F}" srcOrd="0" destOrd="0" parTransId="{3FC5AC80-D487-4706-AB4A-05833589B105}" sibTransId="{3F841A3D-151B-4B61-8D53-5B7BE7B20099}"/>
    <dgm:cxn modelId="{2BA41196-9984-400E-BAC5-BC361FDAE0D2}" type="presOf" srcId="{D0C308C0-233D-40B2-B643-4C80EA57F07C}" destId="{90B9DF2A-7622-4CE6-8E14-C946890B85A4}" srcOrd="0" destOrd="0" presId="urn:microsoft.com/office/officeart/2008/layout/VerticalCurvedList"/>
    <dgm:cxn modelId="{9B0864B9-3CB0-45BD-B275-E071EB0E983E}" type="presOf" srcId="{6B53129C-E06E-483E-8A26-C681514883A6}" destId="{706ED4C9-8BC1-4646-BDF9-39852F76925D}" srcOrd="0" destOrd="0" presId="urn:microsoft.com/office/officeart/2008/layout/VerticalCurvedList"/>
    <dgm:cxn modelId="{224461DC-8326-45A2-9BB2-769366715AA1}" type="presParOf" srcId="{28948F5A-CC05-49B6-82FA-233366377BF6}" destId="{29D7906E-BDB3-4D5B-B716-ED274EBD5D67}" srcOrd="0" destOrd="0" presId="urn:microsoft.com/office/officeart/2008/layout/VerticalCurvedList"/>
    <dgm:cxn modelId="{163D9341-BE26-44F5-9270-BDD558A38832}" type="presParOf" srcId="{29D7906E-BDB3-4D5B-B716-ED274EBD5D67}" destId="{EA93DC90-848B-45A1-82CA-87A8BF5D7F7A}" srcOrd="0" destOrd="0" presId="urn:microsoft.com/office/officeart/2008/layout/VerticalCurvedList"/>
    <dgm:cxn modelId="{B3786A21-03F8-4602-98BF-7528DF316646}" type="presParOf" srcId="{EA93DC90-848B-45A1-82CA-87A8BF5D7F7A}" destId="{EFD351CD-2EA6-4268-AC9E-2EE96EBB76D6}" srcOrd="0" destOrd="0" presId="urn:microsoft.com/office/officeart/2008/layout/VerticalCurvedList"/>
    <dgm:cxn modelId="{4BD66B59-63C5-4DD6-BAA6-29F09B427CB7}" type="presParOf" srcId="{EA93DC90-848B-45A1-82CA-87A8BF5D7F7A}" destId="{0FD3B2CF-7EC9-45E5-999F-A00E2A4B64F2}" srcOrd="1" destOrd="0" presId="urn:microsoft.com/office/officeart/2008/layout/VerticalCurvedList"/>
    <dgm:cxn modelId="{1BCB1917-2CA1-48C9-BEB4-750EE8F65F3E}" type="presParOf" srcId="{EA93DC90-848B-45A1-82CA-87A8BF5D7F7A}" destId="{D89205D9-ACA3-4E09-8690-55160C018951}" srcOrd="2" destOrd="0" presId="urn:microsoft.com/office/officeart/2008/layout/VerticalCurvedList"/>
    <dgm:cxn modelId="{2A6E6C5F-6D43-4416-8D56-BC6957C70694}" type="presParOf" srcId="{EA93DC90-848B-45A1-82CA-87A8BF5D7F7A}" destId="{73990ABD-7632-40AF-BA98-8C22F17C1545}" srcOrd="3" destOrd="0" presId="urn:microsoft.com/office/officeart/2008/layout/VerticalCurvedList"/>
    <dgm:cxn modelId="{52E47E16-FFBF-4D90-B953-6D6AFACB2A7E}" type="presParOf" srcId="{29D7906E-BDB3-4D5B-B716-ED274EBD5D67}" destId="{D84DEF97-9DCD-4078-A836-9D92464BCEA3}" srcOrd="1" destOrd="0" presId="urn:microsoft.com/office/officeart/2008/layout/VerticalCurvedList"/>
    <dgm:cxn modelId="{58FFDD30-9C99-4828-9173-21F44A824FD4}" type="presParOf" srcId="{29D7906E-BDB3-4D5B-B716-ED274EBD5D67}" destId="{77E7C66C-6F2C-43E3-87FF-3530AF6873C9}" srcOrd="2" destOrd="0" presId="urn:microsoft.com/office/officeart/2008/layout/VerticalCurvedList"/>
    <dgm:cxn modelId="{1F43FB11-DFE3-40C4-8019-4BCBBF9610C5}" type="presParOf" srcId="{77E7C66C-6F2C-43E3-87FF-3530AF6873C9}" destId="{E54F1AD5-5224-4537-806E-94C532C878C9}" srcOrd="0" destOrd="0" presId="urn:microsoft.com/office/officeart/2008/layout/VerticalCurvedList"/>
    <dgm:cxn modelId="{AE50D046-42B2-4719-9980-C26329E63527}" type="presParOf" srcId="{29D7906E-BDB3-4D5B-B716-ED274EBD5D67}" destId="{90B9DF2A-7622-4CE6-8E14-C946890B85A4}" srcOrd="3" destOrd="0" presId="urn:microsoft.com/office/officeart/2008/layout/VerticalCurvedList"/>
    <dgm:cxn modelId="{7EE51811-EE63-47DF-A4B7-C1A420FE21AE}" type="presParOf" srcId="{29D7906E-BDB3-4D5B-B716-ED274EBD5D67}" destId="{A9C3360B-F45E-4C02-8AFB-885673EF0797}" srcOrd="4" destOrd="0" presId="urn:microsoft.com/office/officeart/2008/layout/VerticalCurvedList"/>
    <dgm:cxn modelId="{5B6C84A7-CC57-4A4B-9AB9-F6FB7D92163F}" type="presParOf" srcId="{A9C3360B-F45E-4C02-8AFB-885673EF0797}" destId="{281877EC-72B6-4170-9842-35361974F63E}" srcOrd="0" destOrd="0" presId="urn:microsoft.com/office/officeart/2008/layout/VerticalCurvedList"/>
    <dgm:cxn modelId="{504F4B90-7A40-42DF-BEE4-8EE534FDA60A}" type="presParOf" srcId="{29D7906E-BDB3-4D5B-B716-ED274EBD5D67}" destId="{706ED4C9-8BC1-4646-BDF9-39852F76925D}" srcOrd="5" destOrd="0" presId="urn:microsoft.com/office/officeart/2008/layout/VerticalCurvedList"/>
    <dgm:cxn modelId="{A8E0DA23-5B22-45AF-BF6C-388E215A432C}" type="presParOf" srcId="{29D7906E-BDB3-4D5B-B716-ED274EBD5D67}" destId="{1CC3C6E7-7D89-460D-B16D-65AEF70B9858}" srcOrd="6" destOrd="0" presId="urn:microsoft.com/office/officeart/2008/layout/VerticalCurvedList"/>
    <dgm:cxn modelId="{4AD071FB-DD59-4F60-A300-CA2E1D886656}" type="presParOf" srcId="{1CC3C6E7-7D89-460D-B16D-65AEF70B9858}" destId="{E169C9C7-6E17-4986-9BC8-FE26FF16685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3B2CF-7EC9-45E5-999F-A00E2A4B64F2}">
      <dsp:nvSpPr>
        <dsp:cNvPr id="0" name=""/>
        <dsp:cNvSpPr/>
      </dsp:nvSpPr>
      <dsp:spPr>
        <a:xfrm>
          <a:off x="-3421450" y="-526098"/>
          <a:ext cx="4079512" cy="4079512"/>
        </a:xfrm>
        <a:prstGeom prst="blockArc">
          <a:avLst>
            <a:gd name="adj1" fmla="val 18900000"/>
            <a:gd name="adj2" fmla="val 2700000"/>
            <a:gd name="adj3" fmla="val 529"/>
          </a:avLst>
        </a:prstGeom>
        <a:solidFill>
          <a:srgbClr val="1392B4"/>
        </a:solidFill>
        <a:ln w="25400" cap="flat" cmpd="sng" algn="ctr">
          <a:solidFill>
            <a:srgbClr val="1392B4"/>
          </a:solidFill>
          <a:prstDash val="solid"/>
        </a:ln>
        <a:effectLst/>
      </dsp:spPr>
      <dsp:style>
        <a:lnRef idx="2">
          <a:scrgbClr r="0" g="0" b="0"/>
        </a:lnRef>
        <a:fillRef idx="0">
          <a:scrgbClr r="0" g="0" b="0"/>
        </a:fillRef>
        <a:effectRef idx="0">
          <a:scrgbClr r="0" g="0" b="0"/>
        </a:effectRef>
        <a:fontRef idx="minor"/>
      </dsp:style>
    </dsp:sp>
    <dsp:sp modelId="{D84DEF97-9DCD-4078-A836-9D92464BCEA3}">
      <dsp:nvSpPr>
        <dsp:cNvPr id="0" name=""/>
        <dsp:cNvSpPr/>
      </dsp:nvSpPr>
      <dsp:spPr>
        <a:xfrm>
          <a:off x="423155" y="302731"/>
          <a:ext cx="4477009"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Inbound journeys vs. outbound journeys</a:t>
          </a:r>
        </a:p>
      </dsp:txBody>
      <dsp:txXfrm>
        <a:off x="423155" y="302731"/>
        <a:ext cx="4477009" cy="605463"/>
      </dsp:txXfrm>
    </dsp:sp>
    <dsp:sp modelId="{E54F1AD5-5224-4537-806E-94C532C878C9}">
      <dsp:nvSpPr>
        <dsp:cNvPr id="0" name=""/>
        <dsp:cNvSpPr/>
      </dsp:nvSpPr>
      <dsp:spPr>
        <a:xfrm>
          <a:off x="44740" y="227048"/>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 modelId="{90B9DF2A-7622-4CE6-8E14-C946890B85A4}">
      <dsp:nvSpPr>
        <dsp:cNvPr id="0" name=""/>
        <dsp:cNvSpPr/>
      </dsp:nvSpPr>
      <dsp:spPr>
        <a:xfrm>
          <a:off x="643241" y="1210926"/>
          <a:ext cx="4256923"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Use a “flow” to guide members of a selected segment through the process</a:t>
          </a:r>
        </a:p>
      </dsp:txBody>
      <dsp:txXfrm>
        <a:off x="643241" y="1210926"/>
        <a:ext cx="4256923" cy="605463"/>
      </dsp:txXfrm>
    </dsp:sp>
    <dsp:sp modelId="{281877EC-72B6-4170-9842-35361974F63E}">
      <dsp:nvSpPr>
        <dsp:cNvPr id="0" name=""/>
        <dsp:cNvSpPr/>
      </dsp:nvSpPr>
      <dsp:spPr>
        <a:xfrm>
          <a:off x="264826" y="1135243"/>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 modelId="{706ED4C9-8BC1-4646-BDF9-39852F76925D}">
      <dsp:nvSpPr>
        <dsp:cNvPr id="0" name=""/>
        <dsp:cNvSpPr/>
      </dsp:nvSpPr>
      <dsp:spPr>
        <a:xfrm>
          <a:off x="402202" y="2123831"/>
          <a:ext cx="4477009"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Take contacts down unique paths based on their interaction</a:t>
          </a:r>
        </a:p>
      </dsp:txBody>
      <dsp:txXfrm>
        <a:off x="402202" y="2123831"/>
        <a:ext cx="4477009" cy="605463"/>
      </dsp:txXfrm>
    </dsp:sp>
    <dsp:sp modelId="{E169C9C7-6E17-4986-9BC8-FE26FF16685D}">
      <dsp:nvSpPr>
        <dsp:cNvPr id="0" name=""/>
        <dsp:cNvSpPr/>
      </dsp:nvSpPr>
      <dsp:spPr>
        <a:xfrm>
          <a:off x="44740" y="2043438"/>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7D75C6-0173-21B2-6F5B-3D5A7968D2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955FFE93-5CF7-A810-C86B-F0B86EE84A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2CB6D-AFFB-4FDF-AFFB-BB79F91A4BCC}" type="datetimeFigureOut">
              <a:rPr lang="en-PK" smtClean="0"/>
              <a:t>19/10/2024</a:t>
            </a:fld>
            <a:endParaRPr lang="en-PK"/>
          </a:p>
        </p:txBody>
      </p:sp>
      <p:sp>
        <p:nvSpPr>
          <p:cNvPr id="4" name="Footer Placeholder 3">
            <a:extLst>
              <a:ext uri="{FF2B5EF4-FFF2-40B4-BE49-F238E27FC236}">
                <a16:creationId xmlns:a16="http://schemas.microsoft.com/office/drawing/2014/main" id="{39F7A8F5-0764-7D5D-5A19-F476020D00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47F500DA-7DCF-E095-F552-8DE4EB23C3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FD60CE-F90E-4346-BC00-CADEFC5BDFE6}" type="slidenum">
              <a:rPr lang="en-PK" smtClean="0"/>
              <a:t>‹#›</a:t>
            </a:fld>
            <a:endParaRPr lang="en-PK"/>
          </a:p>
        </p:txBody>
      </p:sp>
    </p:spTree>
    <p:extLst>
      <p:ext uri="{BB962C8B-B14F-4D97-AF65-F5344CB8AC3E}">
        <p14:creationId xmlns:p14="http://schemas.microsoft.com/office/powerpoint/2010/main" val="1204502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EA25E-08F8-48F1-9945-12DC8826CCC4}" type="datetimeFigureOut">
              <a:rPr lang="LID4096" smtClean="0"/>
              <a:t>10/19/2024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B965E-0BC3-4561-A67C-ABE9FB2A0329}" type="slidenum">
              <a:rPr lang="LID4096" smtClean="0"/>
              <a:t>‹#›</a:t>
            </a:fld>
            <a:endParaRPr lang="LID4096"/>
          </a:p>
        </p:txBody>
      </p:sp>
    </p:spTree>
    <p:extLst>
      <p:ext uri="{BB962C8B-B14F-4D97-AF65-F5344CB8AC3E}">
        <p14:creationId xmlns:p14="http://schemas.microsoft.com/office/powerpoint/2010/main" val="58984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9B965E-0BC3-4561-A67C-ABE9FB2A0329}"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85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2402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63264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0181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049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10412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3900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5583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7445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5215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01279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14914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6528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73029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147321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06488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2571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9759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22658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80488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328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33482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77845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41240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4246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563507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83929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842042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02460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8756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90795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273772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938634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3938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48021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111770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518166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677408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64564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658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79B965E-0BC3-4561-A67C-ABE9FB2A0329}" type="slidenum">
              <a:rPr lang="LID4096" smtClean="0"/>
              <a:t>10</a:t>
            </a:fld>
            <a:endParaRPr lang="LID4096"/>
          </a:p>
        </p:txBody>
      </p:sp>
    </p:spTree>
    <p:extLst>
      <p:ext uri="{BB962C8B-B14F-4D97-AF65-F5344CB8AC3E}">
        <p14:creationId xmlns:p14="http://schemas.microsoft.com/office/powerpoint/2010/main" val="3323124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729506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924681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GB"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747623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792370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97854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79B965E-0BC3-4561-A67C-ABE9FB2A0329}" type="slidenum">
              <a:rPr lang="LID4096" smtClean="0"/>
              <a:t>64</a:t>
            </a:fld>
            <a:endParaRPr lang="LID4096"/>
          </a:p>
        </p:txBody>
      </p:sp>
    </p:spTree>
    <p:extLst>
      <p:ext uri="{BB962C8B-B14F-4D97-AF65-F5344CB8AC3E}">
        <p14:creationId xmlns:p14="http://schemas.microsoft.com/office/powerpoint/2010/main" val="1393621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290793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1880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62871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0811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9961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10/19/2024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35573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98426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02577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07067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341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042095" y="1092672"/>
            <a:ext cx="7787924" cy="48421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042272" y="165448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732070"/>
            <a:ext cx="7787924" cy="48667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042272" y="2296334"/>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373924"/>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042272" y="293818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3015778"/>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042272" y="3580043"/>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657634"/>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8675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63393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338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dirty="0"/>
              <a:t>Add text here</a:t>
            </a:r>
          </a:p>
        </p:txBody>
      </p:sp>
      <p:sp>
        <p:nvSpPr>
          <p:cNvPr id="5" name="Text Placeholder 4"/>
          <p:cNvSpPr>
            <a:spLocks noGrp="1"/>
          </p:cNvSpPr>
          <p:nvPr>
            <p:ph type="body" sz="quarter" idx="11" hasCustomPrompt="1"/>
          </p:nvPr>
        </p:nvSpPr>
        <p:spPr>
          <a:xfrm>
            <a:off x="1042095" y="1470992"/>
            <a:ext cx="7787924"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042272" y="2072903"/>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181038"/>
            <a:ext cx="7787924"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042272" y="278294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891084"/>
            <a:ext cx="7787924"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9295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93846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314325" y="1092995"/>
            <a:ext cx="8505825" cy="1356478"/>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53587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8001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422541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4184483" cy="3050702"/>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672381" y="1092673"/>
            <a:ext cx="4157636" cy="305070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762259" y="1173098"/>
            <a:ext cx="3977884" cy="2877730"/>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58814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02354" cy="115416"/>
          </a:xfrm>
          <a:prstGeom prst="rect">
            <a:avLst/>
          </a:prstGeom>
          <a:noFill/>
        </p:spPr>
        <p:txBody>
          <a:bodyPr wrap="none" lIns="0" tIns="0" rIns="0" bIns="0" rtlCol="0">
            <a:spAutoFit/>
          </a:bodyPr>
          <a:lstStyle>
            <a:defPPr>
              <a:defRPr lang="en-US"/>
            </a:defPPr>
          </a:lstStyle>
          <a:p>
            <a:pPr algn="l"/>
            <a:r>
              <a:rPr lang="en-US" sz="750">
                <a:solidFill>
                  <a:srgbClr val="A3A3A3"/>
                </a:solidFill>
              </a:rPr>
              <a:t>ELT layout</a:t>
            </a:r>
          </a:p>
        </p:txBody>
      </p:sp>
    </p:spTree>
    <p:extLst>
      <p:ext uri="{BB962C8B-B14F-4D97-AF65-F5344CB8AC3E}">
        <p14:creationId xmlns:p14="http://schemas.microsoft.com/office/powerpoint/2010/main" val="164205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042272" y="177496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042095" y="1874336"/>
            <a:ext cx="7787924" cy="58588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042272" y="255959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042095" y="2658957"/>
            <a:ext cx="7787924" cy="58588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042272" y="3344212"/>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042095" y="3443578"/>
            <a:ext cx="7787924" cy="58588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5477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042272" y="177496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042095" y="1874336"/>
            <a:ext cx="7787924" cy="58588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567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2744733" cy="3050702"/>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227785" y="1092673"/>
            <a:ext cx="5602232" cy="305070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3324226" y="1173097"/>
            <a:ext cx="5415917" cy="2877731"/>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20012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65D4-CFF6-481B-114A-F6DE9458F600}"/>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D5F466D-8F54-EB04-1BF8-3F2EC137A32D}"/>
              </a:ext>
              <a:ext uri="{C183D7F6-B498-43B3-948B-1728B52AA6E4}">
                <adec:decorative xmlns:adec="http://schemas.microsoft.com/office/drawing/2017/decorative" val="1"/>
              </a:ext>
            </a:extLst>
          </p:cNvPr>
          <p:cNvCxnSpPr>
            <a:cxnSpLocks/>
          </p:cNvCxnSpPr>
          <p:nvPr userDrawn="1"/>
        </p:nvCxnSpPr>
        <p:spPr>
          <a:xfrm>
            <a:off x="1" y="2683804"/>
            <a:ext cx="9144000" cy="0"/>
          </a:xfrm>
          <a:prstGeom prst="line">
            <a:avLst/>
          </a:prstGeom>
          <a:no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D4BCE5B7-3582-9B86-B406-EB8F6F28478F}"/>
              </a:ext>
              <a:ext uri="{C183D7F6-B498-43B3-948B-1728B52AA6E4}">
                <adec:decorative xmlns:adec="http://schemas.microsoft.com/office/drawing/2017/decorative" val="1"/>
              </a:ext>
            </a:extLst>
          </p:cNvPr>
          <p:cNvSpPr>
            <a:spLocks/>
          </p:cNvSpPr>
          <p:nvPr userDrawn="1"/>
        </p:nvSpPr>
        <p:spPr bwMode="auto">
          <a:xfrm>
            <a:off x="341996" y="1564358"/>
            <a:ext cx="2396858" cy="2396858"/>
          </a:xfrm>
          <a:prstGeom prst="arc">
            <a:avLst>
              <a:gd name="adj1" fmla="val 11007059"/>
              <a:gd name="adj2" fmla="val 21393524"/>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08EE9644-1DB3-3A0F-866D-19A24176323F}"/>
              </a:ext>
              <a:ext uri="{C183D7F6-B498-43B3-948B-1728B52AA6E4}">
                <adec:decorative xmlns:adec="http://schemas.microsoft.com/office/drawing/2017/decorative" val="1"/>
              </a:ext>
            </a:extLst>
          </p:cNvPr>
          <p:cNvSpPr>
            <a:spLocks/>
          </p:cNvSpPr>
          <p:nvPr userDrawn="1"/>
        </p:nvSpPr>
        <p:spPr bwMode="auto">
          <a:xfrm>
            <a:off x="479370"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500">
              <a:solidFill>
                <a:schemeClr val="tx1"/>
              </a:solidFill>
              <a:latin typeface="+mj-lt"/>
            </a:endParaRPr>
          </a:p>
        </p:txBody>
      </p:sp>
      <p:sp>
        <p:nvSpPr>
          <p:cNvPr id="6" name="Arc 5">
            <a:extLst>
              <a:ext uri="{FF2B5EF4-FFF2-40B4-BE49-F238E27FC236}">
                <a16:creationId xmlns:a16="http://schemas.microsoft.com/office/drawing/2014/main" id="{6DBC1E92-CF1C-6F1B-A248-03EDFC7E0616}"/>
              </a:ext>
              <a:ext uri="{C183D7F6-B498-43B3-948B-1728B52AA6E4}">
                <adec:decorative xmlns:adec="http://schemas.microsoft.com/office/drawing/2017/decorative" val="1"/>
              </a:ext>
            </a:extLst>
          </p:cNvPr>
          <p:cNvSpPr>
            <a:spLocks/>
          </p:cNvSpPr>
          <p:nvPr userDrawn="1"/>
        </p:nvSpPr>
        <p:spPr bwMode="auto">
          <a:xfrm>
            <a:off x="3373628" y="1564359"/>
            <a:ext cx="2396745" cy="2396854"/>
          </a:xfrm>
          <a:prstGeom prst="arc">
            <a:avLst>
              <a:gd name="adj1" fmla="val 11001186"/>
              <a:gd name="adj2" fmla="val 21393058"/>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1255B8A6-4E8D-3DE9-D2F3-B367EAD29753}"/>
              </a:ext>
              <a:ext uri="{C183D7F6-B498-43B3-948B-1728B52AA6E4}">
                <adec:decorative xmlns:adec="http://schemas.microsoft.com/office/drawing/2017/decorative" val="1"/>
              </a:ext>
            </a:extLst>
          </p:cNvPr>
          <p:cNvSpPr>
            <a:spLocks/>
          </p:cNvSpPr>
          <p:nvPr userDrawn="1"/>
        </p:nvSpPr>
        <p:spPr bwMode="auto">
          <a:xfrm>
            <a:off x="3510945"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1500">
              <a:solidFill>
                <a:schemeClr val="tx1"/>
              </a:solidFill>
              <a:latin typeface="+mj-lt"/>
            </a:endParaRPr>
          </a:p>
        </p:txBody>
      </p:sp>
      <p:sp>
        <p:nvSpPr>
          <p:cNvPr id="8" name="Arc 7">
            <a:extLst>
              <a:ext uri="{FF2B5EF4-FFF2-40B4-BE49-F238E27FC236}">
                <a16:creationId xmlns:a16="http://schemas.microsoft.com/office/drawing/2014/main" id="{EF4055A6-4F6C-0DF1-D87D-FCF2D40F45DD}"/>
              </a:ext>
              <a:ext uri="{C183D7F6-B498-43B3-948B-1728B52AA6E4}">
                <adec:decorative xmlns:adec="http://schemas.microsoft.com/office/drawing/2017/decorative" val="1"/>
              </a:ext>
            </a:extLst>
          </p:cNvPr>
          <p:cNvSpPr>
            <a:spLocks/>
          </p:cNvSpPr>
          <p:nvPr userDrawn="1"/>
        </p:nvSpPr>
        <p:spPr bwMode="auto">
          <a:xfrm>
            <a:off x="6402644" y="1564358"/>
            <a:ext cx="2396583" cy="2396859"/>
          </a:xfrm>
          <a:prstGeom prst="arc">
            <a:avLst>
              <a:gd name="adj1" fmla="val 10999438"/>
              <a:gd name="adj2" fmla="val 21399155"/>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DE5E4E67-46EB-9198-769B-CBB5F317D123}"/>
              </a:ext>
              <a:ext uri="{C183D7F6-B498-43B3-948B-1728B52AA6E4}">
                <adec:decorative xmlns:adec="http://schemas.microsoft.com/office/drawing/2017/decorative" val="1"/>
              </a:ext>
            </a:extLst>
          </p:cNvPr>
          <p:cNvSpPr>
            <a:spLocks/>
          </p:cNvSpPr>
          <p:nvPr userDrawn="1"/>
        </p:nvSpPr>
        <p:spPr bwMode="auto">
          <a:xfrm>
            <a:off x="6542519"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1500">
              <a:solidFill>
                <a:schemeClr val="tx1"/>
              </a:solidFill>
              <a:latin typeface="+mj-lt"/>
            </a:endParaRPr>
          </a:p>
        </p:txBody>
      </p:sp>
    </p:spTree>
    <p:extLst>
      <p:ext uri="{BB962C8B-B14F-4D97-AF65-F5344CB8AC3E}">
        <p14:creationId xmlns:p14="http://schemas.microsoft.com/office/powerpoint/2010/main" val="254809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490799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3642294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948288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3932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1576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BF9837-BDFD-4774-9328-CA4CBC21124B}" type="datetimeFigureOut">
              <a:rPr lang="en-US" smtClean="0"/>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239072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BF9837-BDFD-4774-9328-CA4CBC21124B}" type="datetimeFigureOut">
              <a:rPr lang="en-US" smtClean="0"/>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178685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F9837-BDFD-4774-9328-CA4CBC21124B}" type="datetimeFigureOut">
              <a:rPr lang="en-US" smtClean="0"/>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7649489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0284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400822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415698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83450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47249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BF9837-BDFD-4774-9328-CA4CBC21124B}" type="datetimeFigureOut">
              <a:rPr lang="en-US" smtClean="0"/>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71365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BF9837-BDFD-4774-9328-CA4CBC21124B}" type="datetimeFigureOut">
              <a:rPr lang="en-US" smtClean="0"/>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21409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F9837-BDFD-4774-9328-CA4CBC21124B}" type="datetimeFigureOut">
              <a:rPr lang="en-US" smtClean="0"/>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68602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60798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55347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3.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EBF9837-BDFD-4774-9328-CA4CBC21124B}" type="datetimeFigureOut">
              <a:rPr lang="en-US" smtClean="0"/>
              <a:t>10/19/2024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BF5C912-2DD3-45D5-9CB9-EE78CA1B204B}" type="slidenum">
              <a:rPr lang="en-US" smtClean="0"/>
              <a:t>‹#›</a:t>
            </a:fld>
            <a:endParaRPr lang="en-US"/>
          </a:p>
        </p:txBody>
      </p:sp>
    </p:spTree>
    <p:extLst>
      <p:ext uri="{BB962C8B-B14F-4D97-AF65-F5344CB8AC3E}">
        <p14:creationId xmlns:p14="http://schemas.microsoft.com/office/powerpoint/2010/main" val="3748344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6" r:id="rId13"/>
    <p:sldLayoutId id="2147483667" r:id="rId14"/>
    <p:sldLayoutId id="2147483668" r:id="rId15"/>
    <p:sldLayoutId id="2147483670" r:id="rId16"/>
    <p:sldLayoutId id="2147483671" r:id="rId17"/>
    <p:sldLayoutId id="2147483672" r:id="rId18"/>
    <p:sldLayoutId id="2147483674" r:id="rId19"/>
    <p:sldLayoutId id="2147483678" r:id="rId20"/>
    <p:sldLayoutId id="2147483680" r:id="rId21"/>
    <p:sldLayoutId id="2147483681" r:id="rId22"/>
    <p:sldLayoutId id="2147483682" r:id="rId23"/>
    <p:sldLayoutId id="2147483683" r:id="rId24"/>
    <p:sldLayoutId id="2147483684" r:id="rId25"/>
  </p:sldLayoutIdLst>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EBF9837-BDFD-4774-9328-CA4CBC21124B}" type="datetimeFigureOut">
              <a:rPr lang="en-US" smtClean="0"/>
              <a:t>10/19/2024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BF5C912-2DD3-45D5-9CB9-EE78CA1B204B}" type="slidenum">
              <a:rPr lang="en-US" smtClean="0"/>
              <a:t>‹#›</a:t>
            </a:fld>
            <a:endParaRPr lang="en-US"/>
          </a:p>
        </p:txBody>
      </p:sp>
    </p:spTree>
    <p:extLst>
      <p:ext uri="{BB962C8B-B14F-4D97-AF65-F5344CB8AC3E}">
        <p14:creationId xmlns:p14="http://schemas.microsoft.com/office/powerpoint/2010/main" val="30524774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152400" y="1749579"/>
            <a:ext cx="5977969" cy="14927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4B4B4"/>
                </a:solidFill>
                <a:effectLst/>
                <a:uLnTx/>
                <a:uFillTx/>
                <a:latin typeface="Conthrax Sb" pitchFamily="34" charset="0"/>
                <a:ea typeface="+mn-ea"/>
                <a:cs typeface="+mn-cs"/>
              </a:rPr>
              <a:t>SESSION 01</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6DDD9"/>
                </a:solidFill>
                <a:effectLst/>
                <a:uLnTx/>
                <a:uFillTx/>
                <a:latin typeface="Conthrax Sb" pitchFamily="34" charset="0"/>
                <a:ea typeface="+mn-ea"/>
                <a:cs typeface="+mn-cs"/>
              </a:rPr>
              <a:t>Overview of the Different Modules of Microsoft Dynamics 365</a:t>
            </a:r>
            <a:endParaRPr kumimoji="0" lang="en-US" sz="2400" b="0" i="0" u="none" strike="noStrike" kern="1200" cap="none" spc="0" normalizeH="0" baseline="0" noProof="0" dirty="0">
              <a:ln>
                <a:noFill/>
              </a:ln>
              <a:solidFill>
                <a:srgbClr val="46DDD9"/>
              </a:solidFill>
              <a:effectLst/>
              <a:uLnTx/>
              <a:uFillTx/>
              <a:latin typeface="Conthrax Sb" pitchFamily="34" charset="0"/>
              <a:ea typeface="+mn-ea"/>
              <a:cs typeface="+mn-cs"/>
            </a:endParaRPr>
          </a:p>
        </p:txBody>
      </p:sp>
      <p:sp>
        <p:nvSpPr>
          <p:cNvPr id="2" name="TextBox 1">
            <a:extLst>
              <a:ext uri="{FF2B5EF4-FFF2-40B4-BE49-F238E27FC236}">
                <a16:creationId xmlns:a16="http://schemas.microsoft.com/office/drawing/2014/main" id="{FC8E3B29-C426-6766-7DC8-F3BACA99AEAF}"/>
              </a:ext>
            </a:extLst>
          </p:cNvPr>
          <p:cNvSpPr txBox="1"/>
          <p:nvPr/>
        </p:nvSpPr>
        <p:spPr>
          <a:xfrm>
            <a:off x="4572000" y="238125"/>
            <a:ext cx="429577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DDD9"/>
                </a:solidFill>
                <a:effectLst/>
                <a:uLnTx/>
                <a:uFillTx/>
                <a:latin typeface="Calibri"/>
                <a:ea typeface="+mn-ea"/>
                <a:cs typeface="+mn-cs"/>
              </a:rPr>
              <a:t> </a:t>
            </a:r>
            <a:endParaRPr kumimoji="0" lang="en-US" sz="18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dirty="0">
              <a:ln>
                <a:noFill/>
              </a:ln>
              <a:solidFill>
                <a:srgbClr val="46DDD9"/>
              </a:solidFill>
              <a:effectLst/>
              <a:uLnTx/>
              <a:uFillTx/>
              <a:latin typeface="Calibri"/>
              <a:ea typeface="+mn-ea"/>
              <a:cs typeface="+mn-cs"/>
            </a:endParaRPr>
          </a:p>
        </p:txBody>
      </p:sp>
    </p:spTree>
    <p:extLst>
      <p:ext uri="{BB962C8B-B14F-4D97-AF65-F5344CB8AC3E}">
        <p14:creationId xmlns:p14="http://schemas.microsoft.com/office/powerpoint/2010/main" val="381775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5DDC-FBBC-43E2-ADC1-DB0827C11032}"/>
              </a:ext>
            </a:extLst>
          </p:cNvPr>
          <p:cNvSpPr>
            <a:spLocks noGrp="1"/>
          </p:cNvSpPr>
          <p:nvPr>
            <p:ph type="title"/>
          </p:nvPr>
        </p:nvSpPr>
        <p:spPr/>
        <p:txBody>
          <a:bodyPr/>
          <a:lstStyle/>
          <a:p>
            <a:r>
              <a:rPr lang="en-US" dirty="0"/>
              <a:t>Common terms</a:t>
            </a:r>
          </a:p>
        </p:txBody>
      </p:sp>
      <p:sp>
        <p:nvSpPr>
          <p:cNvPr id="38" name="Rectangle 37">
            <a:extLst>
              <a:ext uri="{FF2B5EF4-FFF2-40B4-BE49-F238E27FC236}">
                <a16:creationId xmlns:a16="http://schemas.microsoft.com/office/drawing/2014/main" id="{8BB7963A-FF21-48C0-BF6C-3C7FFE694C00}"/>
              </a:ext>
              <a:ext uri="{C183D7F6-B498-43B3-948B-1728B52AA6E4}">
                <adec:decorative xmlns:adec="http://schemas.microsoft.com/office/drawing/2017/decorative" val="1"/>
              </a:ext>
            </a:extLst>
          </p:cNvPr>
          <p:cNvSpPr/>
          <p:nvPr/>
        </p:nvSpPr>
        <p:spPr bwMode="auto">
          <a:xfrm>
            <a:off x="438913" y="871538"/>
            <a:ext cx="8263889" cy="3736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33E0F843-ACA4-460C-9F76-C9A408168C6B}"/>
              </a:ext>
            </a:extLst>
          </p:cNvPr>
          <p:cNvSpPr txBox="1">
            <a:spLocks/>
          </p:cNvSpPr>
          <p:nvPr/>
        </p:nvSpPr>
        <p:spPr>
          <a:xfrm>
            <a:off x="535782" y="967220"/>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Account</a:t>
            </a:r>
            <a:endParaRPr lang="en-US" sz="1800"/>
          </a:p>
        </p:txBody>
      </p:sp>
      <p:sp>
        <p:nvSpPr>
          <p:cNvPr id="40" name="Text Placeholder 2">
            <a:extLst>
              <a:ext uri="{FF2B5EF4-FFF2-40B4-BE49-F238E27FC236}">
                <a16:creationId xmlns:a16="http://schemas.microsoft.com/office/drawing/2014/main" id="{95086206-9730-4E6C-ACD3-D01FD5E55019}"/>
              </a:ext>
            </a:extLst>
          </p:cNvPr>
          <p:cNvSpPr txBox="1">
            <a:spLocks/>
          </p:cNvSpPr>
          <p:nvPr/>
        </p:nvSpPr>
        <p:spPr>
          <a:xfrm>
            <a:off x="535782" y="1480621"/>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Activities</a:t>
            </a:r>
            <a:endParaRPr lang="en-US" sz="1800"/>
          </a:p>
        </p:txBody>
      </p:sp>
      <p:sp>
        <p:nvSpPr>
          <p:cNvPr id="41" name="Text Placeholder 2">
            <a:extLst>
              <a:ext uri="{FF2B5EF4-FFF2-40B4-BE49-F238E27FC236}">
                <a16:creationId xmlns:a16="http://schemas.microsoft.com/office/drawing/2014/main" id="{49F80E1D-A706-4400-A962-1DD5CF5222A7}"/>
              </a:ext>
            </a:extLst>
          </p:cNvPr>
          <p:cNvSpPr txBox="1">
            <a:spLocks/>
          </p:cNvSpPr>
          <p:nvPr/>
        </p:nvSpPr>
        <p:spPr>
          <a:xfrm>
            <a:off x="535782" y="1994022"/>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AI</a:t>
            </a:r>
            <a:endParaRPr lang="en-US" sz="1800"/>
          </a:p>
        </p:txBody>
      </p:sp>
      <p:sp>
        <p:nvSpPr>
          <p:cNvPr id="42" name="Text Placeholder 2">
            <a:extLst>
              <a:ext uri="{FF2B5EF4-FFF2-40B4-BE49-F238E27FC236}">
                <a16:creationId xmlns:a16="http://schemas.microsoft.com/office/drawing/2014/main" id="{4418ABD1-D4A1-4FE8-AC17-64E03A30D9C0}"/>
              </a:ext>
            </a:extLst>
          </p:cNvPr>
          <p:cNvSpPr txBox="1">
            <a:spLocks/>
          </p:cNvSpPr>
          <p:nvPr/>
        </p:nvSpPr>
        <p:spPr>
          <a:xfrm>
            <a:off x="535782" y="2507424"/>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Business Process Flow</a:t>
            </a:r>
            <a:endParaRPr lang="en-US" sz="1800"/>
          </a:p>
        </p:txBody>
      </p:sp>
      <p:sp>
        <p:nvSpPr>
          <p:cNvPr id="43" name="Text Placeholder 2">
            <a:extLst>
              <a:ext uri="{FF2B5EF4-FFF2-40B4-BE49-F238E27FC236}">
                <a16:creationId xmlns:a16="http://schemas.microsoft.com/office/drawing/2014/main" id="{120EE039-6631-464A-96EB-F3B0D3C64560}"/>
              </a:ext>
            </a:extLst>
          </p:cNvPr>
          <p:cNvSpPr txBox="1">
            <a:spLocks/>
          </p:cNvSpPr>
          <p:nvPr/>
        </p:nvSpPr>
        <p:spPr>
          <a:xfrm>
            <a:off x="535782" y="3020825"/>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COLAC</a:t>
            </a:r>
            <a:endParaRPr lang="en-US" sz="1800"/>
          </a:p>
        </p:txBody>
      </p:sp>
      <p:sp>
        <p:nvSpPr>
          <p:cNvPr id="44" name="Text Placeholder 2">
            <a:extLst>
              <a:ext uri="{FF2B5EF4-FFF2-40B4-BE49-F238E27FC236}">
                <a16:creationId xmlns:a16="http://schemas.microsoft.com/office/drawing/2014/main" id="{23788E1B-A8BA-45DE-824C-457E3477A167}"/>
              </a:ext>
            </a:extLst>
          </p:cNvPr>
          <p:cNvSpPr txBox="1">
            <a:spLocks/>
          </p:cNvSpPr>
          <p:nvPr/>
        </p:nvSpPr>
        <p:spPr>
          <a:xfrm>
            <a:off x="535782" y="3534226"/>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Contact</a:t>
            </a:r>
            <a:endParaRPr lang="en-US" sz="1800"/>
          </a:p>
        </p:txBody>
      </p:sp>
      <p:sp>
        <p:nvSpPr>
          <p:cNvPr id="45" name="Text Placeholder 2">
            <a:extLst>
              <a:ext uri="{FF2B5EF4-FFF2-40B4-BE49-F238E27FC236}">
                <a16:creationId xmlns:a16="http://schemas.microsoft.com/office/drawing/2014/main" id="{2F825FBD-AEEB-479A-A91A-AFDF03688D55}"/>
              </a:ext>
            </a:extLst>
          </p:cNvPr>
          <p:cNvSpPr txBox="1">
            <a:spLocks/>
          </p:cNvSpPr>
          <p:nvPr/>
        </p:nvSpPr>
        <p:spPr>
          <a:xfrm>
            <a:off x="535782" y="4047627"/>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Customer</a:t>
            </a:r>
            <a:endParaRPr lang="en-US" sz="1800"/>
          </a:p>
        </p:txBody>
      </p:sp>
      <p:sp>
        <p:nvSpPr>
          <p:cNvPr id="46" name="Text Placeholder 2">
            <a:extLst>
              <a:ext uri="{FF2B5EF4-FFF2-40B4-BE49-F238E27FC236}">
                <a16:creationId xmlns:a16="http://schemas.microsoft.com/office/drawing/2014/main" id="{C43827D8-A4F3-40CF-88FA-E18AD9554BBE}"/>
              </a:ext>
            </a:extLst>
          </p:cNvPr>
          <p:cNvSpPr txBox="1">
            <a:spLocks/>
          </p:cNvSpPr>
          <p:nvPr/>
        </p:nvSpPr>
        <p:spPr>
          <a:xfrm>
            <a:off x="3249890" y="967220"/>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Data model</a:t>
            </a:r>
          </a:p>
        </p:txBody>
      </p:sp>
      <p:sp>
        <p:nvSpPr>
          <p:cNvPr id="47" name="Text Placeholder 2">
            <a:extLst>
              <a:ext uri="{FF2B5EF4-FFF2-40B4-BE49-F238E27FC236}">
                <a16:creationId xmlns:a16="http://schemas.microsoft.com/office/drawing/2014/main" id="{CBCDE4A6-FBD5-4D84-BD98-2C988EE8E5A9}"/>
              </a:ext>
            </a:extLst>
          </p:cNvPr>
          <p:cNvSpPr txBox="1">
            <a:spLocks/>
          </p:cNvSpPr>
          <p:nvPr/>
        </p:nvSpPr>
        <p:spPr>
          <a:xfrm>
            <a:off x="3249890" y="1480621"/>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Table</a:t>
            </a:r>
          </a:p>
        </p:txBody>
      </p:sp>
      <p:sp>
        <p:nvSpPr>
          <p:cNvPr id="48" name="Text Placeholder 2">
            <a:extLst>
              <a:ext uri="{FF2B5EF4-FFF2-40B4-BE49-F238E27FC236}">
                <a16:creationId xmlns:a16="http://schemas.microsoft.com/office/drawing/2014/main" id="{3E536311-F167-4180-BC8D-CAAF1299D57B}"/>
              </a:ext>
            </a:extLst>
          </p:cNvPr>
          <p:cNvSpPr txBox="1">
            <a:spLocks/>
          </p:cNvSpPr>
          <p:nvPr/>
        </p:nvSpPr>
        <p:spPr>
          <a:xfrm>
            <a:off x="3249890" y="1994022"/>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Column</a:t>
            </a:r>
          </a:p>
        </p:txBody>
      </p:sp>
      <p:sp>
        <p:nvSpPr>
          <p:cNvPr id="49" name="Text Placeholder 2">
            <a:extLst>
              <a:ext uri="{FF2B5EF4-FFF2-40B4-BE49-F238E27FC236}">
                <a16:creationId xmlns:a16="http://schemas.microsoft.com/office/drawing/2014/main" id="{11952618-2F1B-4BB0-AB62-5FFAD75EE8DA}"/>
              </a:ext>
            </a:extLst>
          </p:cNvPr>
          <p:cNvSpPr txBox="1">
            <a:spLocks/>
          </p:cNvSpPr>
          <p:nvPr/>
        </p:nvSpPr>
        <p:spPr>
          <a:xfrm>
            <a:off x="3249890" y="2507424"/>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Lead</a:t>
            </a:r>
          </a:p>
        </p:txBody>
      </p:sp>
      <p:sp>
        <p:nvSpPr>
          <p:cNvPr id="50" name="Text Placeholder 2">
            <a:extLst>
              <a:ext uri="{FF2B5EF4-FFF2-40B4-BE49-F238E27FC236}">
                <a16:creationId xmlns:a16="http://schemas.microsoft.com/office/drawing/2014/main" id="{BD7D9855-63D3-479E-A87E-213353CCDEBF}"/>
              </a:ext>
            </a:extLst>
          </p:cNvPr>
          <p:cNvSpPr txBox="1">
            <a:spLocks/>
          </p:cNvSpPr>
          <p:nvPr/>
        </p:nvSpPr>
        <p:spPr>
          <a:xfrm>
            <a:off x="3249890" y="3020825"/>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Opportunity</a:t>
            </a:r>
          </a:p>
        </p:txBody>
      </p:sp>
      <p:sp>
        <p:nvSpPr>
          <p:cNvPr id="51" name="Text Placeholder 2">
            <a:extLst>
              <a:ext uri="{FF2B5EF4-FFF2-40B4-BE49-F238E27FC236}">
                <a16:creationId xmlns:a16="http://schemas.microsoft.com/office/drawing/2014/main" id="{56AAA606-667D-466E-B472-94104D303820}"/>
              </a:ext>
            </a:extLst>
          </p:cNvPr>
          <p:cNvSpPr txBox="1">
            <a:spLocks/>
          </p:cNvSpPr>
          <p:nvPr/>
        </p:nvSpPr>
        <p:spPr>
          <a:xfrm>
            <a:off x="3249890" y="3534226"/>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Product Catalog</a:t>
            </a:r>
          </a:p>
        </p:txBody>
      </p:sp>
      <p:sp>
        <p:nvSpPr>
          <p:cNvPr id="52" name="Text Placeholder 2">
            <a:extLst>
              <a:ext uri="{FF2B5EF4-FFF2-40B4-BE49-F238E27FC236}">
                <a16:creationId xmlns:a16="http://schemas.microsoft.com/office/drawing/2014/main" id="{D2800BD5-2504-46B6-88E3-247768318AA3}"/>
              </a:ext>
            </a:extLst>
          </p:cNvPr>
          <p:cNvSpPr txBox="1">
            <a:spLocks/>
          </p:cNvSpPr>
          <p:nvPr/>
        </p:nvSpPr>
        <p:spPr>
          <a:xfrm>
            <a:off x="3249890" y="4047627"/>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Rows</a:t>
            </a:r>
          </a:p>
        </p:txBody>
      </p:sp>
      <p:sp>
        <p:nvSpPr>
          <p:cNvPr id="53" name="Text Placeholder 2">
            <a:extLst>
              <a:ext uri="{FF2B5EF4-FFF2-40B4-BE49-F238E27FC236}">
                <a16:creationId xmlns:a16="http://schemas.microsoft.com/office/drawing/2014/main" id="{EC066720-6F5B-48B2-A202-C3DA78D7199F}"/>
              </a:ext>
            </a:extLst>
          </p:cNvPr>
          <p:cNvSpPr txBox="1">
            <a:spLocks/>
          </p:cNvSpPr>
          <p:nvPr/>
        </p:nvSpPr>
        <p:spPr>
          <a:xfrm>
            <a:off x="5963997" y="967220"/>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Sales Hub</a:t>
            </a:r>
          </a:p>
        </p:txBody>
      </p:sp>
      <p:sp>
        <p:nvSpPr>
          <p:cNvPr id="54" name="Text Placeholder 2">
            <a:extLst>
              <a:ext uri="{FF2B5EF4-FFF2-40B4-BE49-F238E27FC236}">
                <a16:creationId xmlns:a16="http://schemas.microsoft.com/office/drawing/2014/main" id="{9C7D3E7F-21D1-4450-B368-268A092490ED}"/>
              </a:ext>
            </a:extLst>
          </p:cNvPr>
          <p:cNvSpPr txBox="1">
            <a:spLocks/>
          </p:cNvSpPr>
          <p:nvPr/>
        </p:nvSpPr>
        <p:spPr>
          <a:xfrm>
            <a:off x="5963997" y="1480621"/>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Security Role</a:t>
            </a:r>
          </a:p>
        </p:txBody>
      </p:sp>
      <p:sp>
        <p:nvSpPr>
          <p:cNvPr id="55" name="Text Placeholder 2">
            <a:extLst>
              <a:ext uri="{FF2B5EF4-FFF2-40B4-BE49-F238E27FC236}">
                <a16:creationId xmlns:a16="http://schemas.microsoft.com/office/drawing/2014/main" id="{F9A0A6DB-E804-4822-815C-55E183D85A80}"/>
              </a:ext>
            </a:extLst>
          </p:cNvPr>
          <p:cNvSpPr txBox="1">
            <a:spLocks/>
          </p:cNvSpPr>
          <p:nvPr/>
        </p:nvSpPr>
        <p:spPr>
          <a:xfrm>
            <a:off x="5963997" y="1994022"/>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Sitemap</a:t>
            </a:r>
          </a:p>
        </p:txBody>
      </p:sp>
      <p:sp>
        <p:nvSpPr>
          <p:cNvPr id="56" name="Text Placeholder 2">
            <a:extLst>
              <a:ext uri="{FF2B5EF4-FFF2-40B4-BE49-F238E27FC236}">
                <a16:creationId xmlns:a16="http://schemas.microsoft.com/office/drawing/2014/main" id="{09B92196-97AD-44EB-A941-1DD7DC32BAFE}"/>
              </a:ext>
            </a:extLst>
          </p:cNvPr>
          <p:cNvSpPr txBox="1">
            <a:spLocks/>
          </p:cNvSpPr>
          <p:nvPr/>
        </p:nvSpPr>
        <p:spPr>
          <a:xfrm>
            <a:off x="5963997" y="2507424"/>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Solution</a:t>
            </a:r>
          </a:p>
        </p:txBody>
      </p:sp>
      <p:sp>
        <p:nvSpPr>
          <p:cNvPr id="59" name="Text Placeholder 2">
            <a:extLst>
              <a:ext uri="{FF2B5EF4-FFF2-40B4-BE49-F238E27FC236}">
                <a16:creationId xmlns:a16="http://schemas.microsoft.com/office/drawing/2014/main" id="{A3F8A316-0740-4EDA-B80D-AE34C1F4DE0E}"/>
              </a:ext>
            </a:extLst>
          </p:cNvPr>
          <p:cNvSpPr txBox="1">
            <a:spLocks/>
          </p:cNvSpPr>
          <p:nvPr/>
        </p:nvSpPr>
        <p:spPr>
          <a:xfrm>
            <a:off x="5963997" y="3020825"/>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Unified Interface</a:t>
            </a:r>
          </a:p>
        </p:txBody>
      </p:sp>
      <p:sp>
        <p:nvSpPr>
          <p:cNvPr id="60" name="Text Placeholder 2">
            <a:extLst>
              <a:ext uri="{FF2B5EF4-FFF2-40B4-BE49-F238E27FC236}">
                <a16:creationId xmlns:a16="http://schemas.microsoft.com/office/drawing/2014/main" id="{A85377A3-5647-4E05-96CD-4D45F6E9199E}"/>
              </a:ext>
            </a:extLst>
          </p:cNvPr>
          <p:cNvSpPr txBox="1">
            <a:spLocks/>
          </p:cNvSpPr>
          <p:nvPr/>
        </p:nvSpPr>
        <p:spPr>
          <a:xfrm>
            <a:off x="5963997" y="3534226"/>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User</a:t>
            </a:r>
          </a:p>
        </p:txBody>
      </p:sp>
      <p:sp>
        <p:nvSpPr>
          <p:cNvPr id="61" name="Text Placeholder 2">
            <a:extLst>
              <a:ext uri="{FF2B5EF4-FFF2-40B4-BE49-F238E27FC236}">
                <a16:creationId xmlns:a16="http://schemas.microsoft.com/office/drawing/2014/main" id="{1C8371C2-44F6-4F15-B1EE-61ECA03DB4B3}"/>
              </a:ext>
            </a:extLst>
          </p:cNvPr>
          <p:cNvSpPr txBox="1">
            <a:spLocks/>
          </p:cNvSpPr>
          <p:nvPr/>
        </p:nvSpPr>
        <p:spPr>
          <a:xfrm>
            <a:off x="5963997" y="4047627"/>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View</a:t>
            </a:r>
          </a:p>
        </p:txBody>
      </p:sp>
    </p:spTree>
    <p:extLst>
      <p:ext uri="{BB962C8B-B14F-4D97-AF65-F5344CB8AC3E}">
        <p14:creationId xmlns:p14="http://schemas.microsoft.com/office/powerpoint/2010/main" val="3160628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A55-3858-4CFA-8618-6599FC64E0DD}"/>
              </a:ext>
            </a:extLst>
          </p:cNvPr>
          <p:cNvSpPr>
            <a:spLocks noGrp="1"/>
          </p:cNvSpPr>
          <p:nvPr>
            <p:ph type="title"/>
          </p:nvPr>
        </p:nvSpPr>
        <p:spPr/>
        <p:txBody>
          <a:bodyPr>
            <a:normAutofit fontScale="90000"/>
          </a:bodyPr>
          <a:lstStyle/>
          <a:p>
            <a:r>
              <a:rPr lang="en-US" dirty="0"/>
              <a:t>Work with leads in Dynamics 365 Sales</a:t>
            </a:r>
          </a:p>
        </p:txBody>
      </p:sp>
      <p:pic>
        <p:nvPicPr>
          <p:cNvPr id="4" name="Picture 3" descr="Timeline&#10;&#10;Description automatically generated">
            <a:extLst>
              <a:ext uri="{FF2B5EF4-FFF2-40B4-BE49-F238E27FC236}">
                <a16:creationId xmlns:a16="http://schemas.microsoft.com/office/drawing/2014/main" id="{A72765CD-D0BD-489F-B0C0-32FA79500B27}"/>
              </a:ext>
            </a:extLst>
          </p:cNvPr>
          <p:cNvPicPr>
            <a:picLocks noChangeAspect="1"/>
          </p:cNvPicPr>
          <p:nvPr/>
        </p:nvPicPr>
        <p:blipFill>
          <a:blip r:embed="rId3"/>
          <a:stretch>
            <a:fillRect/>
          </a:stretch>
        </p:blipFill>
        <p:spPr>
          <a:xfrm>
            <a:off x="1058862" y="1077367"/>
            <a:ext cx="7026276" cy="3847209"/>
          </a:xfrm>
          <a:prstGeom prst="rect">
            <a:avLst/>
          </a:prstGeom>
        </p:spPr>
      </p:pic>
    </p:spTree>
    <p:extLst>
      <p:ext uri="{BB962C8B-B14F-4D97-AF65-F5344CB8AC3E}">
        <p14:creationId xmlns:p14="http://schemas.microsoft.com/office/powerpoint/2010/main" val="204203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1DD3-2F7D-45D9-903A-815E4588A2C2}"/>
              </a:ext>
            </a:extLst>
          </p:cNvPr>
          <p:cNvSpPr>
            <a:spLocks noGrp="1"/>
          </p:cNvSpPr>
          <p:nvPr>
            <p:ph type="title"/>
          </p:nvPr>
        </p:nvSpPr>
        <p:spPr/>
        <p:txBody>
          <a:bodyPr>
            <a:normAutofit/>
          </a:bodyPr>
          <a:lstStyle/>
          <a:p>
            <a:r>
              <a:rPr lang="en-US" sz="4000" dirty="0"/>
              <a:t>Opportunity management lifecycle</a:t>
            </a:r>
          </a:p>
        </p:txBody>
      </p:sp>
      <p:sp>
        <p:nvSpPr>
          <p:cNvPr id="42" name="Rectangle 41">
            <a:extLst>
              <a:ext uri="{FF2B5EF4-FFF2-40B4-BE49-F238E27FC236}">
                <a16:creationId xmlns:a16="http://schemas.microsoft.com/office/drawing/2014/main" id="{FDF4BCB3-D6BD-49B4-82D1-179AE26374F5}"/>
              </a:ext>
              <a:ext uri="{C183D7F6-B498-43B3-948B-1728B52AA6E4}">
                <adec:decorative xmlns:adec="http://schemas.microsoft.com/office/drawing/2017/decorative" val="1"/>
              </a:ext>
            </a:extLst>
          </p:cNvPr>
          <p:cNvSpPr/>
          <p:nvPr/>
        </p:nvSpPr>
        <p:spPr bwMode="auto">
          <a:xfrm>
            <a:off x="441197" y="885825"/>
            <a:ext cx="8263889" cy="381595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pic>
        <p:nvPicPr>
          <p:cNvPr id="43" name="Picture 42" descr="A picture of a diagram showing Opportunity lifecycle">
            <a:extLst>
              <a:ext uri="{FF2B5EF4-FFF2-40B4-BE49-F238E27FC236}">
                <a16:creationId xmlns:a16="http://schemas.microsoft.com/office/drawing/2014/main" id="{2FAAE3A6-7BE3-4B11-9410-87C097FD87FE}"/>
              </a:ext>
            </a:extLst>
          </p:cNvPr>
          <p:cNvPicPr>
            <a:picLocks noChangeAspect="1"/>
          </p:cNvPicPr>
          <p:nvPr/>
        </p:nvPicPr>
        <p:blipFill>
          <a:blip r:embed="rId3"/>
          <a:stretch>
            <a:fillRect/>
          </a:stretch>
        </p:blipFill>
        <p:spPr>
          <a:xfrm>
            <a:off x="823777" y="1108874"/>
            <a:ext cx="7498730" cy="3369856"/>
          </a:xfrm>
          <a:prstGeom prst="rect">
            <a:avLst/>
          </a:prstGeom>
        </p:spPr>
      </p:pic>
    </p:spTree>
    <p:extLst>
      <p:ext uri="{BB962C8B-B14F-4D97-AF65-F5344CB8AC3E}">
        <p14:creationId xmlns:p14="http://schemas.microsoft.com/office/powerpoint/2010/main" val="242653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09CA-064A-4097-A928-618FA07F9DA5}"/>
              </a:ext>
            </a:extLst>
          </p:cNvPr>
          <p:cNvSpPr>
            <a:spLocks noGrp="1"/>
          </p:cNvSpPr>
          <p:nvPr>
            <p:ph type="title"/>
          </p:nvPr>
        </p:nvSpPr>
        <p:spPr/>
        <p:txBody>
          <a:bodyPr/>
          <a:lstStyle/>
          <a:p>
            <a:r>
              <a:rPr lang="en-US" dirty="0"/>
              <a:t>Product lifecycle </a:t>
            </a:r>
          </a:p>
        </p:txBody>
      </p:sp>
      <p:sp>
        <p:nvSpPr>
          <p:cNvPr id="13" name="Rectangle 12">
            <a:extLst>
              <a:ext uri="{FF2B5EF4-FFF2-40B4-BE49-F238E27FC236}">
                <a16:creationId xmlns:a16="http://schemas.microsoft.com/office/drawing/2014/main" id="{536813D8-6993-40EC-8774-F6850C2F4BA2}"/>
              </a:ext>
              <a:ext uri="{C183D7F6-B498-43B3-948B-1728B52AA6E4}">
                <adec:decorative xmlns:adec="http://schemas.microsoft.com/office/drawing/2017/decorative" val="1"/>
              </a:ext>
            </a:extLst>
          </p:cNvPr>
          <p:cNvSpPr/>
          <p:nvPr/>
        </p:nvSpPr>
        <p:spPr bwMode="auto">
          <a:xfrm>
            <a:off x="440056" y="1682356"/>
            <a:ext cx="8263889" cy="177878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16" name="Arrow: Pentagon 15">
            <a:extLst>
              <a:ext uri="{FF2B5EF4-FFF2-40B4-BE49-F238E27FC236}">
                <a16:creationId xmlns:a16="http://schemas.microsoft.com/office/drawing/2014/main" id="{2BC22031-A927-4CC6-90B0-F7A9287BCAA4}"/>
              </a:ext>
            </a:extLst>
          </p:cNvPr>
          <p:cNvSpPr/>
          <p:nvPr/>
        </p:nvSpPr>
        <p:spPr>
          <a:xfrm>
            <a:off x="577967" y="2198750"/>
            <a:ext cx="1699243" cy="746002"/>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Create</a:t>
            </a:r>
          </a:p>
        </p:txBody>
      </p:sp>
      <p:sp>
        <p:nvSpPr>
          <p:cNvPr id="19" name="Arrow: Chevron 18">
            <a:extLst>
              <a:ext uri="{FF2B5EF4-FFF2-40B4-BE49-F238E27FC236}">
                <a16:creationId xmlns:a16="http://schemas.microsoft.com/office/drawing/2014/main" id="{B06F1725-8217-4F34-90EE-A72418434CB9}"/>
              </a:ext>
            </a:extLst>
          </p:cNvPr>
          <p:cNvSpPr/>
          <p:nvPr/>
        </p:nvSpPr>
        <p:spPr>
          <a:xfrm>
            <a:off x="2137805" y="2198750"/>
            <a:ext cx="1591742" cy="746002"/>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Revise</a:t>
            </a:r>
          </a:p>
        </p:txBody>
      </p:sp>
      <p:sp>
        <p:nvSpPr>
          <p:cNvPr id="20" name="Arrow: Chevron 19">
            <a:extLst>
              <a:ext uri="{FF2B5EF4-FFF2-40B4-BE49-F238E27FC236}">
                <a16:creationId xmlns:a16="http://schemas.microsoft.com/office/drawing/2014/main" id="{1719ECE3-ECA3-4E10-B160-8EF9051E40E7}"/>
              </a:ext>
            </a:extLst>
          </p:cNvPr>
          <p:cNvSpPr/>
          <p:nvPr/>
        </p:nvSpPr>
        <p:spPr>
          <a:xfrm>
            <a:off x="3590143" y="2198750"/>
            <a:ext cx="1995898"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Revert</a:t>
            </a:r>
          </a:p>
        </p:txBody>
      </p:sp>
      <p:sp>
        <p:nvSpPr>
          <p:cNvPr id="21" name="Arrow: Chevron 20">
            <a:extLst>
              <a:ext uri="{FF2B5EF4-FFF2-40B4-BE49-F238E27FC236}">
                <a16:creationId xmlns:a16="http://schemas.microsoft.com/office/drawing/2014/main" id="{D4CE41D8-9660-48E4-8954-013136F7A7BD}"/>
              </a:ext>
            </a:extLst>
          </p:cNvPr>
          <p:cNvSpPr/>
          <p:nvPr/>
        </p:nvSpPr>
        <p:spPr>
          <a:xfrm>
            <a:off x="5446636" y="2198750"/>
            <a:ext cx="1559560" cy="746002"/>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Clone</a:t>
            </a:r>
          </a:p>
        </p:txBody>
      </p:sp>
      <p:sp>
        <p:nvSpPr>
          <p:cNvPr id="22" name="Arrow: Chevron 21">
            <a:extLst>
              <a:ext uri="{FF2B5EF4-FFF2-40B4-BE49-F238E27FC236}">
                <a16:creationId xmlns:a16="http://schemas.microsoft.com/office/drawing/2014/main" id="{DACC00CC-781C-4D8F-B02A-9902F4BBF73A}"/>
              </a:ext>
            </a:extLst>
          </p:cNvPr>
          <p:cNvSpPr/>
          <p:nvPr/>
        </p:nvSpPr>
        <p:spPr>
          <a:xfrm>
            <a:off x="6866792" y="2198750"/>
            <a:ext cx="1699243" cy="746002"/>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Retire</a:t>
            </a:r>
          </a:p>
        </p:txBody>
      </p:sp>
    </p:spTree>
    <p:extLst>
      <p:ext uri="{BB962C8B-B14F-4D97-AF65-F5344CB8AC3E}">
        <p14:creationId xmlns:p14="http://schemas.microsoft.com/office/powerpoint/2010/main" val="31751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E809-03A5-4B2B-AF3A-F1A9FA9C619E}"/>
              </a:ext>
            </a:extLst>
          </p:cNvPr>
          <p:cNvSpPr>
            <a:spLocks noGrp="1"/>
          </p:cNvSpPr>
          <p:nvPr>
            <p:ph type="title"/>
          </p:nvPr>
        </p:nvSpPr>
        <p:spPr/>
        <p:txBody>
          <a:bodyPr/>
          <a:lstStyle/>
          <a:p>
            <a:r>
              <a:rPr lang="en-US" dirty="0"/>
              <a:t>Product families</a:t>
            </a:r>
          </a:p>
        </p:txBody>
      </p:sp>
      <p:pic>
        <p:nvPicPr>
          <p:cNvPr id="3074" name="Picture 2" descr="Product family example. Televisions (parent product family) above Smart TVs, 4K UHD TVs, and LED TVs (child product families). Each child product family has one or more child products or child bundles below it.">
            <a:extLst>
              <a:ext uri="{FF2B5EF4-FFF2-40B4-BE49-F238E27FC236}">
                <a16:creationId xmlns:a16="http://schemas.microsoft.com/office/drawing/2014/main" id="{E782A4B9-10AA-93B1-51E6-C6F8B6DC5E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830" y="1130672"/>
            <a:ext cx="7448341" cy="339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422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CE76-118C-85B3-1AC3-E8D8C9CAB4AD}"/>
              </a:ext>
            </a:extLst>
          </p:cNvPr>
          <p:cNvSpPr>
            <a:spLocks noGrp="1"/>
          </p:cNvSpPr>
          <p:nvPr>
            <p:ph type="title"/>
          </p:nvPr>
        </p:nvSpPr>
        <p:spPr>
          <a:xfrm>
            <a:off x="317915" y="253203"/>
            <a:ext cx="7399469" cy="372037"/>
          </a:xfrm>
        </p:spPr>
        <p:txBody>
          <a:bodyPr>
            <a:normAutofit fontScale="90000"/>
          </a:bodyPr>
          <a:lstStyle/>
          <a:p>
            <a:r>
              <a:rPr lang="en-US" dirty="0"/>
              <a:t>View a product hierarchy</a:t>
            </a:r>
          </a:p>
        </p:txBody>
      </p:sp>
      <p:pic>
        <p:nvPicPr>
          <p:cNvPr id="4098" name="Picture 2" descr="Product hierarchy with product families in red, product bundles in green, and individual products in blue.">
            <a:extLst>
              <a:ext uri="{FF2B5EF4-FFF2-40B4-BE49-F238E27FC236}">
                <a16:creationId xmlns:a16="http://schemas.microsoft.com/office/drawing/2014/main" id="{41C1730D-D470-4489-19DF-0FBE9D526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140" y="806533"/>
            <a:ext cx="5951721" cy="4028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8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5C9E-DB5B-DF29-4EC7-6D4A5D7FEE22}"/>
              </a:ext>
            </a:extLst>
          </p:cNvPr>
          <p:cNvSpPr>
            <a:spLocks noGrp="1"/>
          </p:cNvSpPr>
          <p:nvPr>
            <p:ph type="title"/>
          </p:nvPr>
        </p:nvSpPr>
        <p:spPr/>
        <p:txBody>
          <a:bodyPr/>
          <a:lstStyle/>
          <a:p>
            <a:r>
              <a:rPr lang="en-US" dirty="0"/>
              <a:t>Sales order processing overview</a:t>
            </a:r>
          </a:p>
        </p:txBody>
      </p:sp>
      <p:pic>
        <p:nvPicPr>
          <p:cNvPr id="10242" name="Picture 2" descr="Lead &gt; Qualify &gt; Account, Contact &lt; Opportunity &gt; Quote &gt; Order &gt; Invoice.">
            <a:extLst>
              <a:ext uri="{FF2B5EF4-FFF2-40B4-BE49-F238E27FC236}">
                <a16:creationId xmlns:a16="http://schemas.microsoft.com/office/drawing/2014/main" id="{737FEC32-D75C-0A30-683A-3D0AE0130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3" y="1641706"/>
            <a:ext cx="8126605" cy="216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94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Sales order processing overview</a:t>
            </a:r>
          </a:p>
        </p:txBody>
      </p:sp>
      <p:sp>
        <p:nvSpPr>
          <p:cNvPr id="31" name="Text Placeholder 2">
            <a:extLst>
              <a:ext uri="{FF2B5EF4-FFF2-40B4-BE49-F238E27FC236}">
                <a16:creationId xmlns:a16="http://schemas.microsoft.com/office/drawing/2014/main" id="{C0A52520-03F5-4850-9175-2292C1B8E214}"/>
              </a:ext>
            </a:extLst>
          </p:cNvPr>
          <p:cNvSpPr txBox="1">
            <a:spLocks/>
          </p:cNvSpPr>
          <p:nvPr/>
        </p:nvSpPr>
        <p:spPr>
          <a:xfrm>
            <a:off x="441197"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Quote: </a:t>
            </a:r>
            <a:r>
              <a:rPr lang="en-US" sz="1500" dirty="0"/>
              <a:t>Formal offer for products and services </a:t>
            </a:r>
          </a:p>
        </p:txBody>
      </p:sp>
      <p:sp>
        <p:nvSpPr>
          <p:cNvPr id="32" name="Text Placeholder 2">
            <a:extLst>
              <a:ext uri="{FF2B5EF4-FFF2-40B4-BE49-F238E27FC236}">
                <a16:creationId xmlns:a16="http://schemas.microsoft.com/office/drawing/2014/main" id="{94806191-9750-4D7E-B96A-D6054A1BF893}"/>
              </a:ext>
            </a:extLst>
          </p:cNvPr>
          <p:cNvSpPr txBox="1">
            <a:spLocks/>
          </p:cNvSpPr>
          <p:nvPr/>
        </p:nvSpPr>
        <p:spPr>
          <a:xfrm>
            <a:off x="3231263"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Order: </a:t>
            </a:r>
            <a:r>
              <a:rPr lang="en-US" sz="1500" dirty="0"/>
              <a:t>Confirmed request for delivery of goods</a:t>
            </a:r>
          </a:p>
        </p:txBody>
      </p:sp>
      <p:sp>
        <p:nvSpPr>
          <p:cNvPr id="33" name="Text Placeholder 2">
            <a:extLst>
              <a:ext uri="{FF2B5EF4-FFF2-40B4-BE49-F238E27FC236}">
                <a16:creationId xmlns:a16="http://schemas.microsoft.com/office/drawing/2014/main" id="{3568AD17-637D-4B92-AA5F-4D8BC3DB87AA}"/>
              </a:ext>
            </a:extLst>
          </p:cNvPr>
          <p:cNvSpPr txBox="1">
            <a:spLocks/>
          </p:cNvSpPr>
          <p:nvPr/>
        </p:nvSpPr>
        <p:spPr>
          <a:xfrm>
            <a:off x="6021328"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Invoice: </a:t>
            </a:r>
            <a:r>
              <a:rPr lang="en-US" sz="1500" dirty="0"/>
              <a:t>Order that has been billed to the customer</a:t>
            </a:r>
          </a:p>
        </p:txBody>
      </p:sp>
      <p:sp>
        <p:nvSpPr>
          <p:cNvPr id="34" name="Rectangle 33">
            <a:extLst>
              <a:ext uri="{FF2B5EF4-FFF2-40B4-BE49-F238E27FC236}">
                <a16:creationId xmlns:a16="http://schemas.microsoft.com/office/drawing/2014/main" id="{B0AB1FB1-4829-43F1-A975-2FE9C663D7C5}"/>
              </a:ext>
              <a:ext uri="{C183D7F6-B498-43B3-948B-1728B52AA6E4}">
                <adec:decorative xmlns:adec="http://schemas.microsoft.com/office/drawing/2017/decorative" val="1"/>
              </a:ext>
            </a:extLst>
          </p:cNvPr>
          <p:cNvSpPr/>
          <p:nvPr/>
        </p:nvSpPr>
        <p:spPr bwMode="auto">
          <a:xfrm>
            <a:off x="438913" y="2813181"/>
            <a:ext cx="8263889" cy="14205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35" name="Arrow: Pentagon 34">
            <a:extLst>
              <a:ext uri="{FF2B5EF4-FFF2-40B4-BE49-F238E27FC236}">
                <a16:creationId xmlns:a16="http://schemas.microsoft.com/office/drawing/2014/main" id="{0F080391-FA1A-4086-A4BF-8130B8C61D68}"/>
              </a:ext>
            </a:extLst>
          </p:cNvPr>
          <p:cNvSpPr/>
          <p:nvPr/>
        </p:nvSpPr>
        <p:spPr>
          <a:xfrm>
            <a:off x="558427" y="3150472"/>
            <a:ext cx="2104881" cy="746002"/>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Opportunity</a:t>
            </a:r>
          </a:p>
        </p:txBody>
      </p:sp>
      <p:sp>
        <p:nvSpPr>
          <p:cNvPr id="36" name="Arrow: Chevron 35">
            <a:extLst>
              <a:ext uri="{FF2B5EF4-FFF2-40B4-BE49-F238E27FC236}">
                <a16:creationId xmlns:a16="http://schemas.microsoft.com/office/drawing/2014/main" id="{C232FD73-AC65-49A3-A792-0E8A06E5D9B8}"/>
              </a:ext>
            </a:extLst>
          </p:cNvPr>
          <p:cNvSpPr/>
          <p:nvPr/>
        </p:nvSpPr>
        <p:spPr>
          <a:xfrm>
            <a:off x="2531753" y="3150472"/>
            <a:ext cx="2104881" cy="746002"/>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Quote</a:t>
            </a:r>
          </a:p>
        </p:txBody>
      </p:sp>
      <p:sp>
        <p:nvSpPr>
          <p:cNvPr id="37" name="Arrow: Chevron 36">
            <a:extLst>
              <a:ext uri="{FF2B5EF4-FFF2-40B4-BE49-F238E27FC236}">
                <a16:creationId xmlns:a16="http://schemas.microsoft.com/office/drawing/2014/main" id="{D122E8CF-91F5-4307-B326-66906E051B4A}"/>
              </a:ext>
            </a:extLst>
          </p:cNvPr>
          <p:cNvSpPr/>
          <p:nvPr/>
        </p:nvSpPr>
        <p:spPr>
          <a:xfrm>
            <a:off x="4505081" y="3150472"/>
            <a:ext cx="2104881"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Order</a:t>
            </a:r>
          </a:p>
        </p:txBody>
      </p:sp>
      <p:sp>
        <p:nvSpPr>
          <p:cNvPr id="38" name="Arrow: Chevron 37">
            <a:extLst>
              <a:ext uri="{FF2B5EF4-FFF2-40B4-BE49-F238E27FC236}">
                <a16:creationId xmlns:a16="http://schemas.microsoft.com/office/drawing/2014/main" id="{0A97BE65-B53C-449A-9C7A-09804E509B52}"/>
              </a:ext>
            </a:extLst>
          </p:cNvPr>
          <p:cNvSpPr/>
          <p:nvPr/>
        </p:nvSpPr>
        <p:spPr>
          <a:xfrm>
            <a:off x="6478407" y="3150472"/>
            <a:ext cx="2104881" cy="746002"/>
          </a:xfrm>
          <a:prstGeom prst="chevron">
            <a:avLst>
              <a:gd name="adj" fmla="val 26017"/>
            </a:avLst>
          </a:prstGeom>
          <a:solidFill>
            <a:schemeClr val="tx2"/>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Invoice</a:t>
            </a:r>
          </a:p>
        </p:txBody>
      </p:sp>
    </p:spTree>
    <p:extLst>
      <p:ext uri="{BB962C8B-B14F-4D97-AF65-F5344CB8AC3E}">
        <p14:creationId xmlns:p14="http://schemas.microsoft.com/office/powerpoint/2010/main" val="336566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41197" y="342900"/>
            <a:ext cx="8263890" cy="411480"/>
          </a:xfrm>
        </p:spPr>
        <p:txBody>
          <a:bodyPr>
            <a:normAutofit fontScale="90000"/>
          </a:bodyPr>
          <a:lstStyle>
            <a:lvl1pPr>
              <a:defRPr>
                <a:solidFill>
                  <a:schemeClr val="tx1"/>
                </a:solidFill>
              </a:defRPr>
            </a:lvl1pPr>
          </a:lstStyle>
          <a:p>
            <a:r>
              <a:rPr lang="en-US" dirty="0"/>
              <a:t>Goals</a:t>
            </a:r>
          </a:p>
        </p:txBody>
      </p:sp>
      <p:sp>
        <p:nvSpPr>
          <p:cNvPr id="3" name="Subtitle"/>
          <p:cNvSpPr>
            <a:spLocks noGrp="1"/>
          </p:cNvSpPr>
          <p:nvPr>
            <p:ph sz="quarter" idx="10"/>
          </p:nvPr>
        </p:nvSpPr>
        <p:spPr>
          <a:xfrm>
            <a:off x="438150" y="1076325"/>
            <a:ext cx="8264129" cy="960120"/>
          </a:xfrm>
        </p:spPr>
        <p:txBody>
          <a:bodyPr>
            <a:normAutofit fontScale="70000" lnSpcReduction="2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Goals can be a very important part to any organization, as they can be used for compensation, bonuses, or even advancement within an organization.</a:t>
            </a:r>
          </a:p>
        </p:txBody>
      </p:sp>
      <p:pic>
        <p:nvPicPr>
          <p:cNvPr id="1026" name="Picture 2" descr="New Goal dialog showing the General tab with the name set to Quarterly Revenue.">
            <a:extLst>
              <a:ext uri="{FF2B5EF4-FFF2-40B4-BE49-F238E27FC236}">
                <a16:creationId xmlns:a16="http://schemas.microsoft.com/office/drawing/2014/main" id="{2481C92F-7582-5D03-8EA6-BF3BF1A9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183" y="2358391"/>
            <a:ext cx="6759312" cy="2346983"/>
          </a:xfrm>
          <a:prstGeom prst="rect">
            <a:avLst/>
          </a:prstGeom>
          <a:solidFill>
            <a:schemeClr val="accent4"/>
          </a:solidFill>
          <a:ln>
            <a:solidFill>
              <a:schemeClr val="accent4"/>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7329-43D9-483F-9D8E-137071838C39}"/>
              </a:ext>
            </a:extLst>
          </p:cNvPr>
          <p:cNvSpPr>
            <a:spLocks noGrp="1"/>
          </p:cNvSpPr>
          <p:nvPr>
            <p:ph type="title"/>
          </p:nvPr>
        </p:nvSpPr>
        <p:spPr/>
        <p:txBody>
          <a:bodyPr/>
          <a:lstStyle/>
          <a:p>
            <a:r>
              <a:rPr lang="en-US" dirty="0"/>
              <a:t>Analytical options</a:t>
            </a:r>
          </a:p>
        </p:txBody>
      </p:sp>
      <p:pic>
        <p:nvPicPr>
          <p:cNvPr id="5" name="Picture 4" descr="Graphical user interface, text, application&#10;&#10;Description automatically generated">
            <a:extLst>
              <a:ext uri="{FF2B5EF4-FFF2-40B4-BE49-F238E27FC236}">
                <a16:creationId xmlns:a16="http://schemas.microsoft.com/office/drawing/2014/main" id="{A4F4D3D5-C8CB-478A-B1EC-0D905CCBEB72}"/>
              </a:ext>
            </a:extLst>
          </p:cNvPr>
          <p:cNvPicPr>
            <a:picLocks noChangeAspect="1"/>
          </p:cNvPicPr>
          <p:nvPr/>
        </p:nvPicPr>
        <p:blipFill>
          <a:blip r:embed="rId3"/>
          <a:stretch>
            <a:fillRect/>
          </a:stretch>
        </p:blipFill>
        <p:spPr>
          <a:xfrm>
            <a:off x="1175924" y="967606"/>
            <a:ext cx="6792153" cy="3640594"/>
          </a:xfrm>
          <a:prstGeom prst="rect">
            <a:avLst/>
          </a:prstGeom>
        </p:spPr>
      </p:pic>
    </p:spTree>
    <p:extLst>
      <p:ext uri="{BB962C8B-B14F-4D97-AF65-F5344CB8AC3E}">
        <p14:creationId xmlns:p14="http://schemas.microsoft.com/office/powerpoint/2010/main" val="185884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6200" y="83715"/>
            <a:ext cx="2244169" cy="10926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6DDD9"/>
                </a:solidFill>
                <a:effectLst/>
                <a:uLnTx/>
                <a:uFillTx/>
                <a:latin typeface="Conthrax Sb" pitchFamily="34" charset="0"/>
                <a:ea typeface="+mn-ea"/>
                <a:cs typeface="+mn-cs"/>
              </a:rPr>
              <a:t>Certifications</a:t>
            </a:r>
            <a:endParaRPr kumimoji="0" lang="en-US" sz="2200" b="0" i="0" u="none" strike="noStrike" kern="1200" cap="none" spc="0" normalizeH="0" baseline="0" noProof="0" dirty="0">
              <a:ln>
                <a:noFill/>
              </a:ln>
              <a:solidFill>
                <a:srgbClr val="46DDD9"/>
              </a:solidFill>
              <a:effectLst/>
              <a:uLnTx/>
              <a:uFillTx/>
              <a:latin typeface="Conthrax Sb"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46DDD9"/>
              </a:solidFill>
              <a:effectLst/>
              <a:uLnTx/>
              <a:uFillTx/>
              <a:latin typeface="Conthrax Sb" pitchFamily="34" charset="0"/>
              <a:ea typeface="+mn-ea"/>
              <a:cs typeface="+mn-cs"/>
            </a:endParaRPr>
          </a:p>
        </p:txBody>
      </p:sp>
      <p:sp>
        <p:nvSpPr>
          <p:cNvPr id="4" name="TextBox 3">
            <a:extLst>
              <a:ext uri="{FF2B5EF4-FFF2-40B4-BE49-F238E27FC236}">
                <a16:creationId xmlns:a16="http://schemas.microsoft.com/office/drawing/2014/main" id="{3F7AF7B6-AA8B-36E5-6FCC-57AE912B72EB}"/>
              </a:ext>
            </a:extLst>
          </p:cNvPr>
          <p:cNvSpPr txBox="1"/>
          <p:nvPr/>
        </p:nvSpPr>
        <p:spPr>
          <a:xfrm>
            <a:off x="152400" y="742950"/>
            <a:ext cx="6019800" cy="397031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Create and manage model-driven apps with Power Apps and Dataverse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Microsoft Certified Trainer 2023-2024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AZ-305: Designing Microsoft Azure Infrastructure Solutions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Azure Data Fundamentals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Power Platform Fundamentals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Power Platform Solution Architect Expert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Microsoft Certified Trainer 2022-2023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Dynamics 365 Customer Service Functional Consultant Associate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Microsoft Certified Trainer 2021-2022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PL-400: Microsoft Power Platform Developer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MB-230: Microsoft Dynamics 365 Customer Service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MB-600: Microsoft Dynamics 365 + Power Platform Solution Architect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MB-400: Microsoft Power Apps + Dynamics 365 Developer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MB-200: Microsoft Power Platform + Dynamics 365 Core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MB2-715: Dynamics 365 Customer Engagement Online Deployment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MB2-717: Microsoft Dynamics 365 for Sales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MB2-716: Microsoft Dynamics 365 Customization and Configuration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1" u="none" strike="noStrike" kern="1200" cap="none" spc="0" normalizeH="0" baseline="0" noProof="0" dirty="0">
                <a:ln>
                  <a:noFill/>
                </a:ln>
                <a:solidFill>
                  <a:prstClr val="white"/>
                </a:solidFill>
                <a:effectLst/>
                <a:uLnTx/>
                <a:uFillTx/>
                <a:latin typeface="Conthrax Sb"/>
                <a:ea typeface="+mn-ea"/>
                <a:cs typeface="+mn-cs"/>
              </a:rPr>
              <a:t>Power Platform App Maker Associate</a:t>
            </a:r>
          </a:p>
        </p:txBody>
      </p:sp>
      <p:sp>
        <p:nvSpPr>
          <p:cNvPr id="3" name="TextBox 2">
            <a:extLst>
              <a:ext uri="{FF2B5EF4-FFF2-40B4-BE49-F238E27FC236}">
                <a16:creationId xmlns:a16="http://schemas.microsoft.com/office/drawing/2014/main" id="{7750781C-98BF-3F1B-9512-D868FC509A07}"/>
              </a:ext>
            </a:extLst>
          </p:cNvPr>
          <p:cNvSpPr txBox="1"/>
          <p:nvPr/>
        </p:nvSpPr>
        <p:spPr>
          <a:xfrm>
            <a:off x="5943600" y="160658"/>
            <a:ext cx="2743200" cy="93871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DDD9"/>
                </a:solidFill>
                <a:effectLst/>
                <a:uLnTx/>
                <a:uFillTx/>
                <a:latin typeface="Conthrax Sb" pitchFamily="34" charset="0"/>
                <a:ea typeface="+mn-ea"/>
                <a:cs typeface="+mn-cs"/>
              </a:rPr>
              <a:t>CRM Dynamics/Power Platform Trainings</a:t>
            </a:r>
            <a:endParaRPr kumimoji="0" lang="en-US" sz="1800" b="0" i="0" u="none" strike="noStrike" kern="1200" cap="none" spc="0" normalizeH="0" baseline="0" noProof="0" dirty="0">
              <a:ln>
                <a:noFill/>
              </a:ln>
              <a:solidFill>
                <a:srgbClr val="46DDD9"/>
              </a:solidFill>
              <a:effectLst/>
              <a:uLnTx/>
              <a:uFillTx/>
              <a:latin typeface="Conthrax Sb" pitchFamily="34" charset="0"/>
              <a:ea typeface="+mn-ea"/>
              <a:cs typeface="+mn-cs"/>
            </a:endParaRPr>
          </a:p>
        </p:txBody>
      </p:sp>
      <p:sp>
        <p:nvSpPr>
          <p:cNvPr id="5" name="TextBox 4">
            <a:extLst>
              <a:ext uri="{FF2B5EF4-FFF2-40B4-BE49-F238E27FC236}">
                <a16:creationId xmlns:a16="http://schemas.microsoft.com/office/drawing/2014/main" id="{EF53DDDA-80CF-A834-D71C-4D255FEAE06A}"/>
              </a:ext>
            </a:extLst>
          </p:cNvPr>
          <p:cNvSpPr txBox="1"/>
          <p:nvPr/>
        </p:nvSpPr>
        <p:spPr>
          <a:xfrm>
            <a:off x="5943600" y="1176322"/>
            <a:ext cx="3352800" cy="193899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Bosch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HTC</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Empiric Technology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Pakistan User Group/FAST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Omni Academy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1" u="none" strike="noStrike" kern="1200" cap="none" spc="0" normalizeH="0" baseline="0" noProof="0" dirty="0">
                <a:ln>
                  <a:noFill/>
                </a:ln>
                <a:solidFill>
                  <a:prstClr val="white"/>
                </a:solidFill>
                <a:effectLst/>
                <a:uLnTx/>
                <a:uFillTx/>
                <a:latin typeface="Conthrax Sb"/>
                <a:ea typeface="+mn-ea"/>
                <a:cs typeface="+mn-cs"/>
              </a:rPr>
              <a:t>Individual/In Person</a:t>
            </a:r>
            <a:endParaRPr kumimoji="0" lang="en-US" sz="1400" b="0" i="1" u="none" strike="noStrike" kern="1200" cap="none" spc="0" normalizeH="0" baseline="0" noProof="0" dirty="0">
              <a:ln>
                <a:noFill/>
              </a:ln>
              <a:solidFill>
                <a:prstClr val="white"/>
              </a:solidFill>
              <a:effectLst/>
              <a:uLnTx/>
              <a:uFillTx/>
              <a:latin typeface="Conthrax Sb"/>
              <a:ea typeface="+mn-ea"/>
              <a:cs typeface="+mn-cs"/>
            </a:endParaRPr>
          </a:p>
        </p:txBody>
      </p:sp>
    </p:spTree>
    <p:extLst>
      <p:ext uri="{BB962C8B-B14F-4D97-AF65-F5344CB8AC3E}">
        <p14:creationId xmlns:p14="http://schemas.microsoft.com/office/powerpoint/2010/main" val="2005033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Marketing</a:t>
            </a:r>
          </a:p>
        </p:txBody>
      </p:sp>
    </p:spTree>
    <p:extLst>
      <p:ext uri="{BB962C8B-B14F-4D97-AF65-F5344CB8AC3E}">
        <p14:creationId xmlns:p14="http://schemas.microsoft.com/office/powerpoint/2010/main" val="31731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B297-ECAA-C5E0-E463-A21685201948}"/>
              </a:ext>
            </a:extLst>
          </p:cNvPr>
          <p:cNvSpPr>
            <a:spLocks noGrp="1"/>
          </p:cNvSpPr>
          <p:nvPr>
            <p:ph type="title"/>
          </p:nvPr>
        </p:nvSpPr>
        <p:spPr/>
        <p:txBody>
          <a:bodyPr>
            <a:normAutofit fontScale="90000"/>
          </a:bodyPr>
          <a:lstStyle/>
          <a:p>
            <a:r>
              <a:rPr lang="en-US" dirty="0"/>
              <a:t>Dynamics 365 Marketing at a glance</a:t>
            </a:r>
          </a:p>
        </p:txBody>
      </p:sp>
      <p:grpSp>
        <p:nvGrpSpPr>
          <p:cNvPr id="4" name="Group 3" descr="Icon of gear and two arrow">
            <a:extLst>
              <a:ext uri="{FF2B5EF4-FFF2-40B4-BE49-F238E27FC236}">
                <a16:creationId xmlns:a16="http://schemas.microsoft.com/office/drawing/2014/main" id="{8B8BE22C-F176-053C-FA47-3A04F5A65596}"/>
              </a:ext>
            </a:extLst>
          </p:cNvPr>
          <p:cNvGrpSpPr/>
          <p:nvPr/>
        </p:nvGrpSpPr>
        <p:grpSpPr>
          <a:xfrm>
            <a:off x="1136811" y="980401"/>
            <a:ext cx="841641" cy="841760"/>
            <a:chOff x="1171684" y="1473968"/>
            <a:chExt cx="1122188" cy="1122347"/>
          </a:xfrm>
        </p:grpSpPr>
        <p:grpSp>
          <p:nvGrpSpPr>
            <p:cNvPr id="5" name="Group 4">
              <a:extLst>
                <a:ext uri="{FF2B5EF4-FFF2-40B4-BE49-F238E27FC236}">
                  <a16:creationId xmlns:a16="http://schemas.microsoft.com/office/drawing/2014/main" id="{DB89EF39-069F-D82D-994C-281B1EE841A0}"/>
                </a:ext>
                <a:ext uri="{C183D7F6-B498-43B3-948B-1728B52AA6E4}">
                  <adec:decorative xmlns:adec="http://schemas.microsoft.com/office/drawing/2017/decorative" val="1"/>
                </a:ext>
              </a:extLst>
            </p:cNvPr>
            <p:cNvGrpSpPr/>
            <p:nvPr/>
          </p:nvGrpSpPr>
          <p:grpSpPr>
            <a:xfrm>
              <a:off x="1171684" y="1473968"/>
              <a:ext cx="1122188" cy="1122347"/>
              <a:chOff x="7962901" y="3032919"/>
              <a:chExt cx="981074" cy="981076"/>
            </a:xfrm>
          </p:grpSpPr>
          <p:sp>
            <p:nvSpPr>
              <p:cNvPr id="10" name="Freeform 5">
                <a:extLst>
                  <a:ext uri="{FF2B5EF4-FFF2-40B4-BE49-F238E27FC236}">
                    <a16:creationId xmlns:a16="http://schemas.microsoft.com/office/drawing/2014/main" id="{3D71819F-40ED-74B9-B96F-5D86EF321618}"/>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 name="Freeform 6">
                <a:extLst>
                  <a:ext uri="{FF2B5EF4-FFF2-40B4-BE49-F238E27FC236}">
                    <a16:creationId xmlns:a16="http://schemas.microsoft.com/office/drawing/2014/main" id="{9132ED22-4698-B4A1-7AF5-C7B8D620757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6" name="Group 5" descr="Icon of gear and two arrow">
              <a:extLst>
                <a:ext uri="{FF2B5EF4-FFF2-40B4-BE49-F238E27FC236}">
                  <a16:creationId xmlns:a16="http://schemas.microsoft.com/office/drawing/2014/main" id="{F16C310D-91B8-ED25-BE35-74CFDD3AA1F4}"/>
                </a:ext>
              </a:extLst>
            </p:cNvPr>
            <p:cNvGrpSpPr>
              <a:grpSpLocks noChangeAspect="1"/>
            </p:cNvGrpSpPr>
            <p:nvPr/>
          </p:nvGrpSpPr>
          <p:grpSpPr>
            <a:xfrm>
              <a:off x="1432921" y="1790700"/>
              <a:ext cx="599714" cy="488882"/>
              <a:chOff x="10035841" y="508637"/>
              <a:chExt cx="758435" cy="618272"/>
            </a:xfrm>
          </p:grpSpPr>
          <p:sp>
            <p:nvSpPr>
              <p:cNvPr id="7" name="Freeform: Shape 6">
                <a:extLst>
                  <a:ext uri="{FF2B5EF4-FFF2-40B4-BE49-F238E27FC236}">
                    <a16:creationId xmlns:a16="http://schemas.microsoft.com/office/drawing/2014/main" id="{CF063832-57DA-7B06-1F7C-6C2082248241}"/>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8" name="Freeform: Shape 7">
                <a:extLst>
                  <a:ext uri="{FF2B5EF4-FFF2-40B4-BE49-F238E27FC236}">
                    <a16:creationId xmlns:a16="http://schemas.microsoft.com/office/drawing/2014/main" id="{10EF276E-2FA8-FD60-5748-48FD7BE5B0A0}"/>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9" name="Freeform: Shape 8">
                <a:extLst>
                  <a:ext uri="{FF2B5EF4-FFF2-40B4-BE49-F238E27FC236}">
                    <a16:creationId xmlns:a16="http://schemas.microsoft.com/office/drawing/2014/main" id="{C7054BAE-CF22-988D-0118-FD873C9672B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12" name="Text Placeholder 5">
            <a:extLst>
              <a:ext uri="{FF2B5EF4-FFF2-40B4-BE49-F238E27FC236}">
                <a16:creationId xmlns:a16="http://schemas.microsoft.com/office/drawing/2014/main" id="{7926733E-D571-A49A-97B9-F3D08142A785}"/>
              </a:ext>
            </a:extLst>
          </p:cNvPr>
          <p:cNvSpPr txBox="1">
            <a:spLocks/>
          </p:cNvSpPr>
          <p:nvPr/>
        </p:nvSpPr>
        <p:spPr>
          <a:xfrm>
            <a:off x="548214" y="1875533"/>
            <a:ext cx="2346026"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Real-time marketing</a:t>
            </a:r>
          </a:p>
          <a:p>
            <a:pPr marL="214313" indent="-214313">
              <a:buFont typeface="Arial" panose="020B0604020202020204" pitchFamily="34" charset="0"/>
              <a:buChar char="•"/>
            </a:pPr>
            <a:r>
              <a:rPr lang="en-US" sz="1500" dirty="0">
                <a:latin typeface="+mn-lt"/>
              </a:rPr>
              <a:t>Respond to customer actions in real time</a:t>
            </a:r>
          </a:p>
          <a:p>
            <a:pPr marL="214313" indent="-214313">
              <a:buFont typeface="Arial" panose="020B0604020202020204" pitchFamily="34" charset="0"/>
              <a:buChar char="•"/>
            </a:pPr>
            <a:r>
              <a:rPr lang="en-US" sz="1500" dirty="0">
                <a:latin typeface="+mn-lt"/>
              </a:rPr>
              <a:t>Hyper-personalize your messaging </a:t>
            </a:r>
          </a:p>
          <a:p>
            <a:pPr marL="214313" indent="-214313">
              <a:buFont typeface="Arial" panose="020B0604020202020204" pitchFamily="34" charset="0"/>
              <a:buChar char="•"/>
            </a:pPr>
            <a:r>
              <a:rPr lang="en-US" sz="1500" dirty="0">
                <a:latin typeface="+mn-lt"/>
              </a:rPr>
              <a:t>Connect with customers on the channels they use the most</a:t>
            </a:r>
          </a:p>
        </p:txBody>
      </p:sp>
      <p:grpSp>
        <p:nvGrpSpPr>
          <p:cNvPr id="13" name="Group 12" descr="Icon of chart with a rising arrow">
            <a:extLst>
              <a:ext uri="{FF2B5EF4-FFF2-40B4-BE49-F238E27FC236}">
                <a16:creationId xmlns:a16="http://schemas.microsoft.com/office/drawing/2014/main" id="{50550B8F-B02E-BBEC-CE2D-80F7EA226AB2}"/>
              </a:ext>
            </a:extLst>
          </p:cNvPr>
          <p:cNvGrpSpPr/>
          <p:nvPr/>
        </p:nvGrpSpPr>
        <p:grpSpPr>
          <a:xfrm>
            <a:off x="4044166" y="983851"/>
            <a:ext cx="841641" cy="841760"/>
            <a:chOff x="4085168" y="1473968"/>
            <a:chExt cx="1122188" cy="1122347"/>
          </a:xfrm>
        </p:grpSpPr>
        <p:grpSp>
          <p:nvGrpSpPr>
            <p:cNvPr id="14" name="Group 13">
              <a:extLst>
                <a:ext uri="{FF2B5EF4-FFF2-40B4-BE49-F238E27FC236}">
                  <a16:creationId xmlns:a16="http://schemas.microsoft.com/office/drawing/2014/main" id="{A040C286-C908-13DF-999A-C304D97DE8A0}"/>
                </a:ext>
                <a:ext uri="{C183D7F6-B498-43B3-948B-1728B52AA6E4}">
                  <adec:decorative xmlns:adec="http://schemas.microsoft.com/office/drawing/2017/decorative" val="1"/>
                </a:ext>
              </a:extLst>
            </p:cNvPr>
            <p:cNvGrpSpPr/>
            <p:nvPr/>
          </p:nvGrpSpPr>
          <p:grpSpPr>
            <a:xfrm>
              <a:off x="4085168" y="1473968"/>
              <a:ext cx="1122188" cy="1122347"/>
              <a:chOff x="7962901" y="3032919"/>
              <a:chExt cx="981074" cy="981076"/>
            </a:xfrm>
          </p:grpSpPr>
          <p:sp>
            <p:nvSpPr>
              <p:cNvPr id="18" name="Freeform 5">
                <a:extLst>
                  <a:ext uri="{FF2B5EF4-FFF2-40B4-BE49-F238E27FC236}">
                    <a16:creationId xmlns:a16="http://schemas.microsoft.com/office/drawing/2014/main" id="{169FC6DC-FCA8-3066-BFDE-1553D35D0A7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9" name="Freeform 6">
                <a:extLst>
                  <a:ext uri="{FF2B5EF4-FFF2-40B4-BE49-F238E27FC236}">
                    <a16:creationId xmlns:a16="http://schemas.microsoft.com/office/drawing/2014/main" id="{32E5105C-9CBA-D28E-BED5-B38D586B12A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15" name="Group 14" descr="Icon of chart with a rising arrow">
              <a:extLst>
                <a:ext uri="{FF2B5EF4-FFF2-40B4-BE49-F238E27FC236}">
                  <a16:creationId xmlns:a16="http://schemas.microsoft.com/office/drawing/2014/main" id="{14A766FA-923C-5917-523C-3EB2C95A7F27}"/>
                </a:ext>
              </a:extLst>
            </p:cNvPr>
            <p:cNvGrpSpPr>
              <a:grpSpLocks noChangeAspect="1"/>
            </p:cNvGrpSpPr>
            <p:nvPr/>
          </p:nvGrpSpPr>
          <p:grpSpPr>
            <a:xfrm>
              <a:off x="4394292" y="1783171"/>
              <a:ext cx="503940" cy="503940"/>
              <a:chOff x="3842467" y="3185112"/>
              <a:chExt cx="328830" cy="328830"/>
            </a:xfrm>
          </p:grpSpPr>
          <p:sp>
            <p:nvSpPr>
              <p:cNvPr id="16" name="Freeform 10">
                <a:extLst>
                  <a:ext uri="{FF2B5EF4-FFF2-40B4-BE49-F238E27FC236}">
                    <a16:creationId xmlns:a16="http://schemas.microsoft.com/office/drawing/2014/main" id="{EB0163CD-C7D8-8CC1-74EB-21D05C8CAC38}"/>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17" name="Freeform 11">
                <a:extLst>
                  <a:ext uri="{FF2B5EF4-FFF2-40B4-BE49-F238E27FC236}">
                    <a16:creationId xmlns:a16="http://schemas.microsoft.com/office/drawing/2014/main" id="{E4A1C565-1EB9-641C-B423-B47D0AE9C45C}"/>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0" name="Text Placeholder 1">
            <a:extLst>
              <a:ext uri="{FF2B5EF4-FFF2-40B4-BE49-F238E27FC236}">
                <a16:creationId xmlns:a16="http://schemas.microsoft.com/office/drawing/2014/main" id="{E123E31E-2FD8-F4F2-E7B6-B83800BA819A}"/>
              </a:ext>
            </a:extLst>
          </p:cNvPr>
          <p:cNvSpPr txBox="1">
            <a:spLocks/>
          </p:cNvSpPr>
          <p:nvPr/>
        </p:nvSpPr>
        <p:spPr>
          <a:xfrm>
            <a:off x="3387682" y="1896853"/>
            <a:ext cx="2416877"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Outbound marketing</a:t>
            </a:r>
          </a:p>
          <a:p>
            <a:pPr marL="214313" lvl="1" indent="-214313">
              <a:buFont typeface="Arial" panose="020B0604020202020204" pitchFamily="34" charset="0"/>
              <a:buChar char="•"/>
            </a:pPr>
            <a:r>
              <a:rPr lang="en-US" sz="1500" dirty="0"/>
              <a:t>Turn prospects into leads</a:t>
            </a:r>
          </a:p>
          <a:p>
            <a:pPr marL="214313" lvl="1" indent="-214313">
              <a:buFont typeface="Arial" panose="020B0604020202020204" pitchFamily="34" charset="0"/>
              <a:buChar char="•"/>
            </a:pPr>
            <a:r>
              <a:rPr lang="en-US" sz="1500" dirty="0"/>
              <a:t>Leverage the power of social media</a:t>
            </a:r>
          </a:p>
          <a:p>
            <a:pPr marL="214313" lvl="1" indent="-214313">
              <a:buFont typeface="Arial" panose="020B0604020202020204" pitchFamily="34" charset="0"/>
              <a:buChar char="•"/>
            </a:pPr>
            <a:r>
              <a:rPr lang="en-US" sz="1500" dirty="0"/>
              <a:t>Get customer feedback with Customer Voice surveys</a:t>
            </a:r>
          </a:p>
        </p:txBody>
      </p:sp>
      <p:grpSp>
        <p:nvGrpSpPr>
          <p:cNvPr id="21" name="Group 20" descr="Icon of calendar">
            <a:extLst>
              <a:ext uri="{FF2B5EF4-FFF2-40B4-BE49-F238E27FC236}">
                <a16:creationId xmlns:a16="http://schemas.microsoft.com/office/drawing/2014/main" id="{72CBAA68-7D96-B5A2-A959-DC693F4EA7D9}"/>
              </a:ext>
            </a:extLst>
          </p:cNvPr>
          <p:cNvGrpSpPr/>
          <p:nvPr/>
        </p:nvGrpSpPr>
        <p:grpSpPr>
          <a:xfrm>
            <a:off x="6842954" y="983851"/>
            <a:ext cx="841641" cy="841760"/>
            <a:chOff x="6998651" y="1473968"/>
            <a:chExt cx="1122188" cy="1122347"/>
          </a:xfrm>
        </p:grpSpPr>
        <p:grpSp>
          <p:nvGrpSpPr>
            <p:cNvPr id="22" name="Group 21">
              <a:extLst>
                <a:ext uri="{FF2B5EF4-FFF2-40B4-BE49-F238E27FC236}">
                  <a16:creationId xmlns:a16="http://schemas.microsoft.com/office/drawing/2014/main" id="{D5D9A495-BCC3-E789-FDD0-6C1F7811FEFF}"/>
                </a:ext>
                <a:ext uri="{C183D7F6-B498-43B3-948B-1728B52AA6E4}">
                  <adec:decorative xmlns:adec="http://schemas.microsoft.com/office/drawing/2017/decorative" val="1"/>
                </a:ext>
              </a:extLst>
            </p:cNvPr>
            <p:cNvGrpSpPr/>
            <p:nvPr/>
          </p:nvGrpSpPr>
          <p:grpSpPr>
            <a:xfrm>
              <a:off x="6998651" y="1473968"/>
              <a:ext cx="1122188" cy="1122347"/>
              <a:chOff x="7962901" y="3032919"/>
              <a:chExt cx="981074" cy="981076"/>
            </a:xfrm>
          </p:grpSpPr>
          <p:sp>
            <p:nvSpPr>
              <p:cNvPr id="37" name="Freeform 5">
                <a:extLst>
                  <a:ext uri="{FF2B5EF4-FFF2-40B4-BE49-F238E27FC236}">
                    <a16:creationId xmlns:a16="http://schemas.microsoft.com/office/drawing/2014/main" id="{1DBD4A62-6202-5152-7CE0-374C07EF9C3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38" name="Freeform 6">
                <a:extLst>
                  <a:ext uri="{FF2B5EF4-FFF2-40B4-BE49-F238E27FC236}">
                    <a16:creationId xmlns:a16="http://schemas.microsoft.com/office/drawing/2014/main" id="{E7609C1B-3F85-012D-17CB-639C71D7224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23" name="Group 22" descr="Icon of calendar">
              <a:extLst>
                <a:ext uri="{FF2B5EF4-FFF2-40B4-BE49-F238E27FC236}">
                  <a16:creationId xmlns:a16="http://schemas.microsoft.com/office/drawing/2014/main" id="{E0FE03A5-E285-97AD-C7AB-6A27A48F21FE}"/>
                </a:ext>
              </a:extLst>
            </p:cNvPr>
            <p:cNvGrpSpPr>
              <a:grpSpLocks noChangeAspect="1"/>
            </p:cNvGrpSpPr>
            <p:nvPr/>
          </p:nvGrpSpPr>
          <p:grpSpPr>
            <a:xfrm>
              <a:off x="7300074" y="1817068"/>
              <a:ext cx="519342" cy="436146"/>
              <a:chOff x="2729230" y="4322068"/>
              <a:chExt cx="482169" cy="404930"/>
            </a:xfrm>
          </p:grpSpPr>
          <p:sp>
            <p:nvSpPr>
              <p:cNvPr id="24" name="Freeform: Shape 23">
                <a:extLst>
                  <a:ext uri="{FF2B5EF4-FFF2-40B4-BE49-F238E27FC236}">
                    <a16:creationId xmlns:a16="http://schemas.microsoft.com/office/drawing/2014/main" id="{C74A1249-5A13-A8DA-1BA3-0C3D8F60F10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5" name="Freeform: Shape 24">
                <a:extLst>
                  <a:ext uri="{FF2B5EF4-FFF2-40B4-BE49-F238E27FC236}">
                    <a16:creationId xmlns:a16="http://schemas.microsoft.com/office/drawing/2014/main" id="{89CB7DF6-AB4D-A6C7-D6C9-6FA8E41AF0CA}"/>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6" name="Group 25">
                <a:extLst>
                  <a:ext uri="{FF2B5EF4-FFF2-40B4-BE49-F238E27FC236}">
                    <a16:creationId xmlns:a16="http://schemas.microsoft.com/office/drawing/2014/main" id="{79522F0A-B418-C55A-4D39-7F35DD5E7CDE}"/>
                  </a:ext>
                </a:extLst>
              </p:cNvPr>
              <p:cNvGrpSpPr/>
              <p:nvPr/>
            </p:nvGrpSpPr>
            <p:grpSpPr>
              <a:xfrm>
                <a:off x="2729230" y="4370939"/>
                <a:ext cx="482169" cy="356059"/>
                <a:chOff x="2729230" y="4370939"/>
                <a:chExt cx="482169" cy="356059"/>
              </a:xfrm>
              <a:solidFill>
                <a:srgbClr val="3C3C41"/>
              </a:solidFill>
            </p:grpSpPr>
            <p:sp>
              <p:nvSpPr>
                <p:cNvPr id="35" name="Freeform: Shape 34">
                  <a:extLst>
                    <a:ext uri="{FF2B5EF4-FFF2-40B4-BE49-F238E27FC236}">
                      <a16:creationId xmlns:a16="http://schemas.microsoft.com/office/drawing/2014/main" id="{CCC38F28-58DF-9572-6D06-D2B9D7194229}"/>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7D014898-8666-5464-4924-C1B7611EB59C}"/>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7" name="Freeform: Shape 26">
                <a:extLst>
                  <a:ext uri="{FF2B5EF4-FFF2-40B4-BE49-F238E27FC236}">
                    <a16:creationId xmlns:a16="http://schemas.microsoft.com/office/drawing/2014/main" id="{58FD55E6-F24F-47F2-04B5-D72705B47A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28" name="Freeform: Shape 27">
                <a:extLst>
                  <a:ext uri="{FF2B5EF4-FFF2-40B4-BE49-F238E27FC236}">
                    <a16:creationId xmlns:a16="http://schemas.microsoft.com/office/drawing/2014/main" id="{39EB938A-0959-4418-ED62-ECC1154031E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29" name="Freeform: Shape 28">
                <a:extLst>
                  <a:ext uri="{FF2B5EF4-FFF2-40B4-BE49-F238E27FC236}">
                    <a16:creationId xmlns:a16="http://schemas.microsoft.com/office/drawing/2014/main" id="{7A8CB939-E572-EB94-850D-F42F76C133BC}"/>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15890471-DE9E-E86C-5FFD-D2272A8915B9}"/>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DBD38EA3-59AF-E25A-B991-B929B00DDF8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928AEC85-97C3-A362-C4EA-80EBA409EE7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8C0BC8BB-7214-E9E2-43DC-5979305A253E}"/>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EBE389F9-D791-01C7-D056-68360FE1CC96}"/>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39" name="Text Placeholder 2">
            <a:extLst>
              <a:ext uri="{FF2B5EF4-FFF2-40B4-BE49-F238E27FC236}">
                <a16:creationId xmlns:a16="http://schemas.microsoft.com/office/drawing/2014/main" id="{25D8FC37-FBCD-192F-ED93-2418B8700D00}"/>
              </a:ext>
            </a:extLst>
          </p:cNvPr>
          <p:cNvSpPr txBox="1">
            <a:spLocks/>
          </p:cNvSpPr>
          <p:nvPr/>
        </p:nvSpPr>
        <p:spPr>
          <a:xfrm>
            <a:off x="6298002" y="1904091"/>
            <a:ext cx="2416877"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Event planning</a:t>
            </a:r>
          </a:p>
          <a:p>
            <a:pPr marL="214313" lvl="1" indent="-214313">
              <a:buFont typeface="Arial" panose="020B0604020202020204" pitchFamily="34" charset="0"/>
              <a:buChar char="•"/>
            </a:pPr>
            <a:r>
              <a:rPr lang="en-US" sz="1500" dirty="0"/>
              <a:t>Manage all your event needs in one place</a:t>
            </a:r>
          </a:p>
          <a:p>
            <a:pPr marL="214313" lvl="1" indent="-214313">
              <a:buFont typeface="Arial" panose="020B0604020202020204" pitchFamily="34" charset="0"/>
              <a:buChar char="•"/>
            </a:pPr>
            <a:r>
              <a:rPr lang="en-US" sz="1500" dirty="0"/>
              <a:t>Meet your audience where they are</a:t>
            </a:r>
          </a:p>
          <a:p>
            <a:pPr marL="214313" lvl="1" indent="-214313">
              <a:buFont typeface="Arial" panose="020B0604020202020204" pitchFamily="34" charset="0"/>
              <a:buChar char="•"/>
            </a:pPr>
            <a:r>
              <a:rPr lang="en-US" sz="1500" dirty="0"/>
              <a:t>Continue the conversation with webinar participants </a:t>
            </a:r>
          </a:p>
        </p:txBody>
      </p:sp>
    </p:spTree>
    <p:extLst>
      <p:ext uri="{BB962C8B-B14F-4D97-AF65-F5344CB8AC3E}">
        <p14:creationId xmlns:p14="http://schemas.microsoft.com/office/powerpoint/2010/main" val="19628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Autofit/>
          </a:bodyPr>
          <a:lstStyle/>
          <a:p>
            <a:r>
              <a:rPr lang="en-US" sz="2800" dirty="0"/>
              <a:t>Access the Settings area in Dynamics 365 Marketing</a:t>
            </a:r>
          </a:p>
        </p:txBody>
      </p:sp>
      <p:pic>
        <p:nvPicPr>
          <p:cNvPr id="5" name="Picture 4">
            <a:extLst>
              <a:ext uri="{FF2B5EF4-FFF2-40B4-BE49-F238E27FC236}">
                <a16:creationId xmlns:a16="http://schemas.microsoft.com/office/drawing/2014/main" id="{34796E41-6D41-9DCC-B9F1-A5A94D0B3E30}"/>
              </a:ext>
            </a:extLst>
          </p:cNvPr>
          <p:cNvPicPr>
            <a:picLocks noChangeAspect="1"/>
          </p:cNvPicPr>
          <p:nvPr/>
        </p:nvPicPr>
        <p:blipFill>
          <a:blip r:embed="rId3"/>
          <a:stretch>
            <a:fillRect/>
          </a:stretch>
        </p:blipFill>
        <p:spPr>
          <a:xfrm>
            <a:off x="777649" y="969440"/>
            <a:ext cx="7588703" cy="3609140"/>
          </a:xfrm>
          <a:prstGeom prst="rect">
            <a:avLst/>
          </a:prstGeom>
        </p:spPr>
      </p:pic>
    </p:spTree>
    <p:extLst>
      <p:ext uri="{BB962C8B-B14F-4D97-AF65-F5344CB8AC3E}">
        <p14:creationId xmlns:p14="http://schemas.microsoft.com/office/powerpoint/2010/main" val="298659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73BB4-9535-018B-39A1-D0567FD4DFB2}"/>
              </a:ext>
            </a:extLst>
          </p:cNvPr>
          <p:cNvSpPr>
            <a:spLocks noGrp="1"/>
          </p:cNvSpPr>
          <p:nvPr>
            <p:ph type="title"/>
          </p:nvPr>
        </p:nvSpPr>
        <p:spPr/>
        <p:txBody>
          <a:bodyPr/>
          <a:lstStyle/>
          <a:p>
            <a:r>
              <a:rPr lang="en-US" dirty="0"/>
              <a:t>Account-based marketing</a:t>
            </a:r>
          </a:p>
        </p:txBody>
      </p:sp>
      <p:grpSp>
        <p:nvGrpSpPr>
          <p:cNvPr id="8" name="Group 7" descr="Icon of gear and two arrow">
            <a:extLst>
              <a:ext uri="{FF2B5EF4-FFF2-40B4-BE49-F238E27FC236}">
                <a16:creationId xmlns:a16="http://schemas.microsoft.com/office/drawing/2014/main" id="{32A3F45A-C545-890D-C23A-BFD73B24ED2A}"/>
              </a:ext>
            </a:extLst>
          </p:cNvPr>
          <p:cNvGrpSpPr/>
          <p:nvPr/>
        </p:nvGrpSpPr>
        <p:grpSpPr>
          <a:xfrm>
            <a:off x="313982" y="1115947"/>
            <a:ext cx="537855" cy="537932"/>
            <a:chOff x="418643" y="1456896"/>
            <a:chExt cx="717140" cy="717242"/>
          </a:xfrm>
        </p:grpSpPr>
        <p:grpSp>
          <p:nvGrpSpPr>
            <p:cNvPr id="9" name="Group 8">
              <a:extLst>
                <a:ext uri="{FF2B5EF4-FFF2-40B4-BE49-F238E27FC236}">
                  <a16:creationId xmlns:a16="http://schemas.microsoft.com/office/drawing/2014/main" id="{9E521B5E-DE4A-076C-3009-7CE7E818BB28}"/>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4" name="Freeform 5">
                <a:extLst>
                  <a:ext uri="{FF2B5EF4-FFF2-40B4-BE49-F238E27FC236}">
                    <a16:creationId xmlns:a16="http://schemas.microsoft.com/office/drawing/2014/main" id="{6C77C88C-2BD2-B33F-4FB6-A6956DF68AE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5" name="Freeform 6">
                <a:extLst>
                  <a:ext uri="{FF2B5EF4-FFF2-40B4-BE49-F238E27FC236}">
                    <a16:creationId xmlns:a16="http://schemas.microsoft.com/office/drawing/2014/main" id="{9DB8E67D-E2FA-A759-4567-359B4D0A147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0" name="Group 9" descr="Icon of gear and two arrow">
              <a:extLst>
                <a:ext uri="{FF2B5EF4-FFF2-40B4-BE49-F238E27FC236}">
                  <a16:creationId xmlns:a16="http://schemas.microsoft.com/office/drawing/2014/main" id="{00B3CFC9-70BB-36F2-3762-3DB014F24C73}"/>
                </a:ext>
              </a:extLst>
            </p:cNvPr>
            <p:cNvGrpSpPr>
              <a:grpSpLocks noChangeAspect="1"/>
            </p:cNvGrpSpPr>
            <p:nvPr/>
          </p:nvGrpSpPr>
          <p:grpSpPr>
            <a:xfrm>
              <a:off x="578448" y="1653485"/>
              <a:ext cx="397530" cy="324064"/>
              <a:chOff x="10035841" y="508637"/>
              <a:chExt cx="758435" cy="618272"/>
            </a:xfrm>
          </p:grpSpPr>
          <p:sp>
            <p:nvSpPr>
              <p:cNvPr id="11" name="Freeform: Shape 10">
                <a:extLst>
                  <a:ext uri="{FF2B5EF4-FFF2-40B4-BE49-F238E27FC236}">
                    <a16:creationId xmlns:a16="http://schemas.microsoft.com/office/drawing/2014/main" id="{E838616A-F9EC-A618-00F2-D3BB8F2EDCC9}"/>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2" name="Freeform: Shape 11">
                <a:extLst>
                  <a:ext uri="{FF2B5EF4-FFF2-40B4-BE49-F238E27FC236}">
                    <a16:creationId xmlns:a16="http://schemas.microsoft.com/office/drawing/2014/main" id="{328970B3-7273-E0A9-FA3A-770C486BC7A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3" name="Freeform: Shape 12">
                <a:extLst>
                  <a:ext uri="{FF2B5EF4-FFF2-40B4-BE49-F238E27FC236}">
                    <a16:creationId xmlns:a16="http://schemas.microsoft.com/office/drawing/2014/main" id="{0F2AF8F2-A3C9-AA3B-AA39-06475DE3F592}"/>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4" name="Text Placeholder 3">
            <a:extLst>
              <a:ext uri="{FF2B5EF4-FFF2-40B4-BE49-F238E27FC236}">
                <a16:creationId xmlns:a16="http://schemas.microsoft.com/office/drawing/2014/main" id="{01676266-535F-BB23-B264-860033ACB2A1}"/>
              </a:ext>
            </a:extLst>
          </p:cNvPr>
          <p:cNvSpPr>
            <a:spLocks noGrp="1"/>
          </p:cNvSpPr>
          <p:nvPr>
            <p:ph type="body" sz="quarter" idx="11"/>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journeys</a:t>
            </a:r>
            <a:r>
              <a:rPr lang="en-US" sz="1350" dirty="0">
                <a:solidFill>
                  <a:srgbClr val="171717"/>
                </a:solidFill>
                <a:latin typeface="Segoe UI" panose="020B0502040204020203" pitchFamily="34" charset="0"/>
              </a:rPr>
              <a:t>: Help generate account leads, trigger decisions at the account level, assign activities that are related to accounts</a:t>
            </a:r>
          </a:p>
        </p:txBody>
      </p:sp>
      <p:grpSp>
        <p:nvGrpSpPr>
          <p:cNvPr id="16" name="Group 15" descr="Icon of chart with a rising arrow">
            <a:extLst>
              <a:ext uri="{FF2B5EF4-FFF2-40B4-BE49-F238E27FC236}">
                <a16:creationId xmlns:a16="http://schemas.microsoft.com/office/drawing/2014/main" id="{B21DE888-E47B-F7B5-8257-997E65DBB0F2}"/>
              </a:ext>
            </a:extLst>
          </p:cNvPr>
          <p:cNvGrpSpPr/>
          <p:nvPr/>
        </p:nvGrpSpPr>
        <p:grpSpPr>
          <a:xfrm>
            <a:off x="313982" y="1899817"/>
            <a:ext cx="537855" cy="537932"/>
            <a:chOff x="418643" y="2314535"/>
            <a:chExt cx="717140" cy="717242"/>
          </a:xfrm>
        </p:grpSpPr>
        <p:grpSp>
          <p:nvGrpSpPr>
            <p:cNvPr id="17" name="Group 16">
              <a:extLst>
                <a:ext uri="{FF2B5EF4-FFF2-40B4-BE49-F238E27FC236}">
                  <a16:creationId xmlns:a16="http://schemas.microsoft.com/office/drawing/2014/main" id="{AF4A9082-0BBC-700C-D683-D818553D951B}"/>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1" name="Freeform 5">
                <a:extLst>
                  <a:ext uri="{FF2B5EF4-FFF2-40B4-BE49-F238E27FC236}">
                    <a16:creationId xmlns:a16="http://schemas.microsoft.com/office/drawing/2014/main" id="{35D4A862-7938-B364-58EE-5D2FE667479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2F833ACC-DAFC-93E1-95F6-FC6BD29B9A4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8" name="Group 17" descr="Icon of chart with a rising arrow">
              <a:extLst>
                <a:ext uri="{FF2B5EF4-FFF2-40B4-BE49-F238E27FC236}">
                  <a16:creationId xmlns:a16="http://schemas.microsoft.com/office/drawing/2014/main" id="{B498FCA7-416C-DBE6-200D-ABC888D6DC08}"/>
                </a:ext>
              </a:extLst>
            </p:cNvPr>
            <p:cNvGrpSpPr>
              <a:grpSpLocks noChangeAspect="1"/>
            </p:cNvGrpSpPr>
            <p:nvPr/>
          </p:nvGrpSpPr>
          <p:grpSpPr>
            <a:xfrm>
              <a:off x="603248" y="2499191"/>
              <a:ext cx="347930" cy="347930"/>
              <a:chOff x="3842467" y="3185112"/>
              <a:chExt cx="328830" cy="328830"/>
            </a:xfrm>
          </p:grpSpPr>
          <p:sp>
            <p:nvSpPr>
              <p:cNvPr id="19" name="Freeform 10">
                <a:extLst>
                  <a:ext uri="{FF2B5EF4-FFF2-40B4-BE49-F238E27FC236}">
                    <a16:creationId xmlns:a16="http://schemas.microsoft.com/office/drawing/2014/main" id="{EF200943-3252-785E-968E-6DE14168348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20" name="Freeform 11">
                <a:extLst>
                  <a:ext uri="{FF2B5EF4-FFF2-40B4-BE49-F238E27FC236}">
                    <a16:creationId xmlns:a16="http://schemas.microsoft.com/office/drawing/2014/main" id="{4884F661-1C03-3329-48B0-3EF51AE3F325}"/>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5" name="Text Placeholder 4">
            <a:extLst>
              <a:ext uri="{FF2B5EF4-FFF2-40B4-BE49-F238E27FC236}">
                <a16:creationId xmlns:a16="http://schemas.microsoft.com/office/drawing/2014/main" id="{57CD3C28-302F-EDD8-D757-8A1ADB3593FE}"/>
              </a:ext>
            </a:extLst>
          </p:cNvPr>
          <p:cNvSpPr>
            <a:spLocks noGrp="1"/>
          </p:cNvSpPr>
          <p:nvPr>
            <p:ph type="body" sz="quarter" idx="15"/>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personalization of email content</a:t>
            </a:r>
            <a:r>
              <a:rPr lang="en-US" sz="1350" dirty="0">
                <a:solidFill>
                  <a:srgbClr val="171717"/>
                </a:solidFill>
                <a:latin typeface="Segoe UI" panose="020B0502040204020203" pitchFamily="34" charset="0"/>
              </a:rPr>
              <a:t>: Design content that displays information from, and reacts to, the account record</a:t>
            </a:r>
            <a:endParaRPr lang="en-US" sz="1350" dirty="0"/>
          </a:p>
        </p:txBody>
      </p:sp>
      <p:grpSp>
        <p:nvGrpSpPr>
          <p:cNvPr id="23" name="Group 22" descr="Icon of calendar">
            <a:extLst>
              <a:ext uri="{FF2B5EF4-FFF2-40B4-BE49-F238E27FC236}">
                <a16:creationId xmlns:a16="http://schemas.microsoft.com/office/drawing/2014/main" id="{330E435D-5181-81E8-6D7A-55BDE2241473}"/>
              </a:ext>
            </a:extLst>
          </p:cNvPr>
          <p:cNvGrpSpPr/>
          <p:nvPr/>
        </p:nvGrpSpPr>
        <p:grpSpPr>
          <a:xfrm>
            <a:off x="313982" y="2683687"/>
            <a:ext cx="537855" cy="537932"/>
            <a:chOff x="418643" y="3160968"/>
            <a:chExt cx="717140" cy="717242"/>
          </a:xfrm>
        </p:grpSpPr>
        <p:grpSp>
          <p:nvGrpSpPr>
            <p:cNvPr id="24" name="Group 23">
              <a:extLst>
                <a:ext uri="{FF2B5EF4-FFF2-40B4-BE49-F238E27FC236}">
                  <a16:creationId xmlns:a16="http://schemas.microsoft.com/office/drawing/2014/main" id="{17E2F355-D694-0B7C-68AC-AE66C97E52C9}"/>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39" name="Freeform 5">
                <a:extLst>
                  <a:ext uri="{FF2B5EF4-FFF2-40B4-BE49-F238E27FC236}">
                    <a16:creationId xmlns:a16="http://schemas.microsoft.com/office/drawing/2014/main" id="{8834DF8B-DF97-1AE3-A476-88689511040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10FE41CE-1C28-5679-FF58-9DBB1175EAA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5" name="Group 24" descr="Icon of calendar">
              <a:extLst>
                <a:ext uri="{FF2B5EF4-FFF2-40B4-BE49-F238E27FC236}">
                  <a16:creationId xmlns:a16="http://schemas.microsoft.com/office/drawing/2014/main" id="{02224834-B523-3682-C80C-09D284D8DA87}"/>
                </a:ext>
              </a:extLst>
            </p:cNvPr>
            <p:cNvGrpSpPr>
              <a:grpSpLocks noChangeAspect="1"/>
            </p:cNvGrpSpPr>
            <p:nvPr/>
          </p:nvGrpSpPr>
          <p:grpSpPr>
            <a:xfrm>
              <a:off x="599415" y="3370273"/>
              <a:ext cx="355596" cy="298632"/>
              <a:chOff x="2729230" y="4322068"/>
              <a:chExt cx="482169" cy="404930"/>
            </a:xfrm>
          </p:grpSpPr>
          <p:sp>
            <p:nvSpPr>
              <p:cNvPr id="26" name="Freeform: Shape 25">
                <a:extLst>
                  <a:ext uri="{FF2B5EF4-FFF2-40B4-BE49-F238E27FC236}">
                    <a16:creationId xmlns:a16="http://schemas.microsoft.com/office/drawing/2014/main" id="{F6AE1D1B-441E-7794-15CC-1CA67EB790D7}"/>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7" name="Freeform: Shape 26">
                <a:extLst>
                  <a:ext uri="{FF2B5EF4-FFF2-40B4-BE49-F238E27FC236}">
                    <a16:creationId xmlns:a16="http://schemas.microsoft.com/office/drawing/2014/main" id="{33189493-D862-9D1B-667E-5C56AFF942B6}"/>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8" name="Group 27">
                <a:extLst>
                  <a:ext uri="{FF2B5EF4-FFF2-40B4-BE49-F238E27FC236}">
                    <a16:creationId xmlns:a16="http://schemas.microsoft.com/office/drawing/2014/main" id="{9422B35E-C61E-27ED-D0C4-1E2AF9DC1F04}"/>
                  </a:ext>
                </a:extLst>
              </p:cNvPr>
              <p:cNvGrpSpPr/>
              <p:nvPr/>
            </p:nvGrpSpPr>
            <p:grpSpPr>
              <a:xfrm>
                <a:off x="2729230" y="4370939"/>
                <a:ext cx="482169" cy="356059"/>
                <a:chOff x="2729230" y="4370939"/>
                <a:chExt cx="482169" cy="356059"/>
              </a:xfrm>
              <a:solidFill>
                <a:srgbClr val="3C3C41"/>
              </a:solidFill>
            </p:grpSpPr>
            <p:sp>
              <p:nvSpPr>
                <p:cNvPr id="37" name="Freeform: Shape 36">
                  <a:extLst>
                    <a:ext uri="{FF2B5EF4-FFF2-40B4-BE49-F238E27FC236}">
                      <a16:creationId xmlns:a16="http://schemas.microsoft.com/office/drawing/2014/main" id="{B058B821-2077-10E7-1685-2927D9C732B2}"/>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8" name="Freeform: Shape 37">
                  <a:extLst>
                    <a:ext uri="{FF2B5EF4-FFF2-40B4-BE49-F238E27FC236}">
                      <a16:creationId xmlns:a16="http://schemas.microsoft.com/office/drawing/2014/main" id="{664C2826-7A62-D0FC-039E-D42136B46B3C}"/>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9" name="Freeform: Shape 28">
                <a:extLst>
                  <a:ext uri="{FF2B5EF4-FFF2-40B4-BE49-F238E27FC236}">
                    <a16:creationId xmlns:a16="http://schemas.microsoft.com/office/drawing/2014/main" id="{4A5970FA-5A86-D945-7133-22132544DEB3}"/>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35806E8C-36AE-9513-5C31-596D990CFEDA}"/>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FC907136-5B1A-3EAA-A10C-FB8EB24E009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950D74C7-ED6B-0601-E70F-86600AE6A1E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0A39917D-2891-4FFF-4FD2-D583A52FBBA8}"/>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F5081ADF-1CC9-83B6-8302-F3029DAAB56B}"/>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5" name="Freeform: Shape 34">
                <a:extLst>
                  <a:ext uri="{FF2B5EF4-FFF2-40B4-BE49-F238E27FC236}">
                    <a16:creationId xmlns:a16="http://schemas.microsoft.com/office/drawing/2014/main" id="{BAD7A1EE-1617-F0DD-9AC2-8CEB441F1947}"/>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2728DE95-C7A3-599C-1C5E-9D6D253C8169}"/>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6" name="Text Placeholder 5">
            <a:extLst>
              <a:ext uri="{FF2B5EF4-FFF2-40B4-BE49-F238E27FC236}">
                <a16:creationId xmlns:a16="http://schemas.microsoft.com/office/drawing/2014/main" id="{EEB299CC-8D96-3867-52FB-5EFE4A5FB73E}"/>
              </a:ext>
            </a:extLst>
          </p:cNvPr>
          <p:cNvSpPr>
            <a:spLocks noGrp="1"/>
          </p:cNvSpPr>
          <p:nvPr>
            <p:ph type="body" sz="quarter" idx="17"/>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 insights</a:t>
            </a:r>
            <a:r>
              <a:rPr lang="en-US" sz="1350" dirty="0">
                <a:solidFill>
                  <a:srgbClr val="171717"/>
                </a:solidFill>
                <a:latin typeface="Segoe UI" panose="020B0502040204020203" pitchFamily="34" charset="0"/>
              </a:rPr>
              <a:t>: Provide insights for each account record to provide results and KPIs that reflect interactions that are made by all contacts that belong to the account</a:t>
            </a:r>
            <a:endParaRPr lang="en-US" sz="1350" dirty="0"/>
          </a:p>
        </p:txBody>
      </p:sp>
      <p:grpSp>
        <p:nvGrpSpPr>
          <p:cNvPr id="41" name="Group 40" descr="Icon of crosshair">
            <a:extLst>
              <a:ext uri="{FF2B5EF4-FFF2-40B4-BE49-F238E27FC236}">
                <a16:creationId xmlns:a16="http://schemas.microsoft.com/office/drawing/2014/main" id="{B853F8A1-1F70-48D6-A4E5-8DA7AA4E3239}"/>
              </a:ext>
            </a:extLst>
          </p:cNvPr>
          <p:cNvGrpSpPr/>
          <p:nvPr/>
        </p:nvGrpSpPr>
        <p:grpSpPr>
          <a:xfrm>
            <a:off x="313982" y="3467557"/>
            <a:ext cx="537855" cy="537932"/>
            <a:chOff x="418643" y="4007401"/>
            <a:chExt cx="717140" cy="717242"/>
          </a:xfrm>
        </p:grpSpPr>
        <p:grpSp>
          <p:nvGrpSpPr>
            <p:cNvPr id="42" name="Group 41">
              <a:extLst>
                <a:ext uri="{FF2B5EF4-FFF2-40B4-BE49-F238E27FC236}">
                  <a16:creationId xmlns:a16="http://schemas.microsoft.com/office/drawing/2014/main" id="{C28BCAFD-0BCE-D937-BC18-CB6EE1CAE9ED}"/>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6" name="Freeform 5">
                <a:extLst>
                  <a:ext uri="{FF2B5EF4-FFF2-40B4-BE49-F238E27FC236}">
                    <a16:creationId xmlns:a16="http://schemas.microsoft.com/office/drawing/2014/main" id="{DFCCC134-DB85-7AED-9618-5DD7C278D93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7" name="Freeform 6">
                <a:extLst>
                  <a:ext uri="{FF2B5EF4-FFF2-40B4-BE49-F238E27FC236}">
                    <a16:creationId xmlns:a16="http://schemas.microsoft.com/office/drawing/2014/main" id="{694293A8-D8E1-861A-F778-C40EE2E1A34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3" name="Group 42" descr="Icon of crosshair">
              <a:extLst>
                <a:ext uri="{FF2B5EF4-FFF2-40B4-BE49-F238E27FC236}">
                  <a16:creationId xmlns:a16="http://schemas.microsoft.com/office/drawing/2014/main" id="{4ADFC24A-6F3E-F25C-24F8-953D4C445254}"/>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4" name="Freeform: Shape 43">
                <a:extLst>
                  <a:ext uri="{FF2B5EF4-FFF2-40B4-BE49-F238E27FC236}">
                    <a16:creationId xmlns:a16="http://schemas.microsoft.com/office/drawing/2014/main" id="{C1FDC90B-5ED0-803F-9D55-C1B2BD5A87D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5" name="Freeform: Shape 44">
                <a:extLst>
                  <a:ext uri="{FF2B5EF4-FFF2-40B4-BE49-F238E27FC236}">
                    <a16:creationId xmlns:a16="http://schemas.microsoft.com/office/drawing/2014/main" id="{899C6C4F-D77A-D994-3A1A-84BBFD68391B}"/>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6" name="Freeform: Shape 45">
                <a:extLst>
                  <a:ext uri="{FF2B5EF4-FFF2-40B4-BE49-F238E27FC236}">
                    <a16:creationId xmlns:a16="http://schemas.microsoft.com/office/drawing/2014/main" id="{7B349149-036D-7EEF-4722-ADD1F7FE5C10}"/>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7" name="Freeform: Shape 46">
                <a:extLst>
                  <a:ext uri="{FF2B5EF4-FFF2-40B4-BE49-F238E27FC236}">
                    <a16:creationId xmlns:a16="http://schemas.microsoft.com/office/drawing/2014/main" id="{8A987614-7A0F-D396-FD58-092552E7E78E}"/>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8" name="Freeform: Shape 47">
                <a:extLst>
                  <a:ext uri="{FF2B5EF4-FFF2-40B4-BE49-F238E27FC236}">
                    <a16:creationId xmlns:a16="http://schemas.microsoft.com/office/drawing/2014/main" id="{C75322B2-7E9A-FEB7-A5A8-1CDB9E7F5C00}"/>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9" name="Freeform: Shape 48">
                <a:extLst>
                  <a:ext uri="{FF2B5EF4-FFF2-40B4-BE49-F238E27FC236}">
                    <a16:creationId xmlns:a16="http://schemas.microsoft.com/office/drawing/2014/main" id="{D211ACF1-E561-8151-2D5A-F250ECDFB963}"/>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0" name="Freeform: Shape 49">
                <a:extLst>
                  <a:ext uri="{FF2B5EF4-FFF2-40B4-BE49-F238E27FC236}">
                    <a16:creationId xmlns:a16="http://schemas.microsoft.com/office/drawing/2014/main" id="{4E028871-A7B1-AAA6-3428-EC0A320B56A9}"/>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1" name="Freeform: Shape 50">
                <a:extLst>
                  <a:ext uri="{FF2B5EF4-FFF2-40B4-BE49-F238E27FC236}">
                    <a16:creationId xmlns:a16="http://schemas.microsoft.com/office/drawing/2014/main" id="{FAC24D57-50DB-29EF-BDBC-9C607E4683BE}"/>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2" name="Freeform: Shape 51">
                <a:extLst>
                  <a:ext uri="{FF2B5EF4-FFF2-40B4-BE49-F238E27FC236}">
                    <a16:creationId xmlns:a16="http://schemas.microsoft.com/office/drawing/2014/main" id="{F347816B-8076-F5D9-F9C0-CD8DE1B7B353}"/>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3" name="Freeform: Shape 52">
                <a:extLst>
                  <a:ext uri="{FF2B5EF4-FFF2-40B4-BE49-F238E27FC236}">
                    <a16:creationId xmlns:a16="http://schemas.microsoft.com/office/drawing/2014/main" id="{59C4E00C-1075-F190-9E71-888182AE1EA2}"/>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4" name="Freeform: Shape 53">
                <a:extLst>
                  <a:ext uri="{FF2B5EF4-FFF2-40B4-BE49-F238E27FC236}">
                    <a16:creationId xmlns:a16="http://schemas.microsoft.com/office/drawing/2014/main" id="{7B171A40-533E-F3A2-EC72-13086E0E65CE}"/>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5" name="Freeform: Shape 54">
                <a:extLst>
                  <a:ext uri="{FF2B5EF4-FFF2-40B4-BE49-F238E27FC236}">
                    <a16:creationId xmlns:a16="http://schemas.microsoft.com/office/drawing/2014/main" id="{5A0A3EC8-2E03-C3CE-AC7A-285DB14B66D0}"/>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grpSp>
      </p:grpSp>
      <p:sp>
        <p:nvSpPr>
          <p:cNvPr id="7" name="Text Placeholder 6">
            <a:extLst>
              <a:ext uri="{FF2B5EF4-FFF2-40B4-BE49-F238E27FC236}">
                <a16:creationId xmlns:a16="http://schemas.microsoft.com/office/drawing/2014/main" id="{EC75A392-12FD-B66B-88F8-95D37472FBE5}"/>
              </a:ext>
            </a:extLst>
          </p:cNvPr>
          <p:cNvSpPr>
            <a:spLocks noGrp="1"/>
          </p:cNvSpPr>
          <p:nvPr>
            <p:ph type="body" sz="quarter" idx="19"/>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leads and lead scoring</a:t>
            </a:r>
            <a:r>
              <a:rPr lang="en-US" sz="1350" dirty="0">
                <a:solidFill>
                  <a:srgbClr val="171717"/>
                </a:solidFill>
                <a:latin typeface="Segoe UI" panose="020B0502040204020203" pitchFamily="34" charset="0"/>
              </a:rPr>
              <a:t>: Generate leads that are related to accounts and score each of them to reflect activities of all the contacts that belong to an account</a:t>
            </a:r>
            <a:endParaRPr lang="en-US" sz="1350" dirty="0"/>
          </a:p>
        </p:txBody>
      </p:sp>
    </p:spTree>
    <p:extLst>
      <p:ext uri="{BB962C8B-B14F-4D97-AF65-F5344CB8AC3E}">
        <p14:creationId xmlns:p14="http://schemas.microsoft.com/office/powerpoint/2010/main" val="3219565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Lead scoring model</a:t>
            </a:r>
          </a:p>
        </p:txBody>
      </p:sp>
      <p:pic>
        <p:nvPicPr>
          <p:cNvPr id="7" name="Picture 6">
            <a:extLst>
              <a:ext uri="{FF2B5EF4-FFF2-40B4-BE49-F238E27FC236}">
                <a16:creationId xmlns:a16="http://schemas.microsoft.com/office/drawing/2014/main" id="{AC60B2DD-312C-B1E1-841D-DC2E0B47F440}"/>
              </a:ext>
            </a:extLst>
          </p:cNvPr>
          <p:cNvPicPr>
            <a:picLocks noChangeAspect="1"/>
          </p:cNvPicPr>
          <p:nvPr/>
        </p:nvPicPr>
        <p:blipFill>
          <a:blip r:embed="rId3"/>
          <a:stretch>
            <a:fillRect/>
          </a:stretch>
        </p:blipFill>
        <p:spPr>
          <a:xfrm>
            <a:off x="1349970" y="952315"/>
            <a:ext cx="6444061" cy="3167420"/>
          </a:xfrm>
          <a:prstGeom prst="rect">
            <a:avLst/>
          </a:prstGeom>
          <a:ln>
            <a:solidFill>
              <a:schemeClr val="accent1"/>
            </a:solidFill>
          </a:ln>
        </p:spPr>
      </p:pic>
    </p:spTree>
    <p:extLst>
      <p:ext uri="{BB962C8B-B14F-4D97-AF65-F5344CB8AC3E}">
        <p14:creationId xmlns:p14="http://schemas.microsoft.com/office/powerpoint/2010/main" val="354049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B6E1-53D6-4B16-94D6-88721576A6A8}"/>
              </a:ext>
            </a:extLst>
          </p:cNvPr>
          <p:cNvSpPr>
            <a:spLocks noGrp="1"/>
          </p:cNvSpPr>
          <p:nvPr>
            <p:ph type="title"/>
          </p:nvPr>
        </p:nvSpPr>
        <p:spPr/>
        <p:txBody>
          <a:bodyPr>
            <a:normAutofit/>
          </a:bodyPr>
          <a:lstStyle/>
          <a:p>
            <a:r>
              <a:rPr lang="en-US" sz="3200" dirty="0"/>
              <a:t>Capture leads generated on LinkedIn</a:t>
            </a:r>
          </a:p>
        </p:txBody>
      </p:sp>
      <p:sp>
        <p:nvSpPr>
          <p:cNvPr id="3" name="TextBox 2">
            <a:extLst>
              <a:ext uri="{FF2B5EF4-FFF2-40B4-BE49-F238E27FC236}">
                <a16:creationId xmlns:a16="http://schemas.microsoft.com/office/drawing/2014/main" id="{FD281D43-F8BE-4CFF-9629-B3387F1CEBA6}"/>
              </a:ext>
            </a:extLst>
          </p:cNvPr>
          <p:cNvSpPr txBox="1"/>
          <p:nvPr/>
        </p:nvSpPr>
        <p:spPr>
          <a:xfrm>
            <a:off x="394570" y="1033398"/>
            <a:ext cx="5279721" cy="2971070"/>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Bring leads and lead information generated by LinkedIn Lead Gen into Dynamics 365.</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Can either update an existing lead record or create a new lead </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New LinkedIn leads will appear as “LinkedIn Form Submissions”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Can manage your lead matching strategy via </a:t>
            </a:r>
            <a:r>
              <a:rPr lang="en-US" b="1" dirty="0">
                <a:gradFill>
                  <a:gsLst>
                    <a:gs pos="2917">
                      <a:schemeClr val="tx1"/>
                    </a:gs>
                    <a:gs pos="30000">
                      <a:schemeClr val="tx1"/>
                    </a:gs>
                  </a:gsLst>
                  <a:lin ang="5400000" scaled="0"/>
                </a:gradFill>
              </a:rPr>
              <a:t>Settings &gt; Lead management &gt; LinkedIn lead matching</a:t>
            </a:r>
          </a:p>
          <a:p>
            <a:pPr marL="257175" indent="-257175">
              <a:lnSpc>
                <a:spcPct val="90000"/>
              </a:lnSpc>
              <a:spcAft>
                <a:spcPts val="450"/>
              </a:spcAft>
              <a:buFont typeface="Arial" panose="020B0604020202020204" pitchFamily="34" charset="0"/>
              <a:buChar char="•"/>
            </a:pPr>
            <a:endParaRPr lang="en-US" dirty="0" err="1">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6F185EB9-ED3E-470A-82AE-2AB39975AAD5}"/>
              </a:ext>
            </a:extLst>
          </p:cNvPr>
          <p:cNvPicPr>
            <a:picLocks noChangeAspect="1"/>
          </p:cNvPicPr>
          <p:nvPr/>
        </p:nvPicPr>
        <p:blipFill>
          <a:blip r:embed="rId3"/>
          <a:stretch>
            <a:fillRect/>
          </a:stretch>
        </p:blipFill>
        <p:spPr>
          <a:xfrm>
            <a:off x="6172200" y="1009268"/>
            <a:ext cx="2365484" cy="3459678"/>
          </a:xfrm>
          <a:prstGeom prst="rect">
            <a:avLst/>
          </a:prstGeom>
          <a:ln>
            <a:solidFill>
              <a:schemeClr val="accent1"/>
            </a:solidFill>
          </a:ln>
        </p:spPr>
      </p:pic>
    </p:spTree>
    <p:extLst>
      <p:ext uri="{BB962C8B-B14F-4D97-AF65-F5344CB8AC3E}">
        <p14:creationId xmlns:p14="http://schemas.microsoft.com/office/powerpoint/2010/main" val="261644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Types of data</a:t>
            </a:r>
          </a:p>
        </p:txBody>
      </p:sp>
      <p:grpSp>
        <p:nvGrpSpPr>
          <p:cNvPr id="33" name="Group 32" descr="Icon of gear and two arrow">
            <a:extLst>
              <a:ext uri="{FF2B5EF4-FFF2-40B4-BE49-F238E27FC236}">
                <a16:creationId xmlns:a16="http://schemas.microsoft.com/office/drawing/2014/main" id="{1A5C7316-AFAC-41BB-939B-E4B9A8F78CC3}"/>
              </a:ext>
            </a:extLst>
          </p:cNvPr>
          <p:cNvGrpSpPr/>
          <p:nvPr/>
        </p:nvGrpSpPr>
        <p:grpSpPr>
          <a:xfrm>
            <a:off x="313982" y="1115947"/>
            <a:ext cx="537855" cy="537932"/>
            <a:chOff x="418643" y="1456896"/>
            <a:chExt cx="717140" cy="717242"/>
          </a:xfrm>
        </p:grpSpPr>
        <p:grpSp>
          <p:nvGrpSpPr>
            <p:cNvPr id="34" name="Group 33">
              <a:extLst>
                <a:ext uri="{FF2B5EF4-FFF2-40B4-BE49-F238E27FC236}">
                  <a16:creationId xmlns:a16="http://schemas.microsoft.com/office/drawing/2014/main" id="{BA82E19C-60D7-49E9-A156-E4C4A338C21A}"/>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39" name="Freeform 5">
                <a:extLst>
                  <a:ext uri="{FF2B5EF4-FFF2-40B4-BE49-F238E27FC236}">
                    <a16:creationId xmlns:a16="http://schemas.microsoft.com/office/drawing/2014/main" id="{B96A8FBE-DDBE-4125-86FA-C2AC89FDDFF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9391402A-37A2-4ACE-B93B-87C994ADC7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35" name="Group 34" descr="Icon of gear and two arrow">
              <a:extLst>
                <a:ext uri="{FF2B5EF4-FFF2-40B4-BE49-F238E27FC236}">
                  <a16:creationId xmlns:a16="http://schemas.microsoft.com/office/drawing/2014/main" id="{8DB61897-8FC5-4B1F-8FF2-390650AC4BA6}"/>
                </a:ext>
              </a:extLst>
            </p:cNvPr>
            <p:cNvGrpSpPr>
              <a:grpSpLocks noChangeAspect="1"/>
            </p:cNvGrpSpPr>
            <p:nvPr/>
          </p:nvGrpSpPr>
          <p:grpSpPr>
            <a:xfrm>
              <a:off x="578448" y="1653485"/>
              <a:ext cx="397530" cy="324064"/>
              <a:chOff x="10035841" y="508637"/>
              <a:chExt cx="758435" cy="618272"/>
            </a:xfrm>
          </p:grpSpPr>
          <p:sp>
            <p:nvSpPr>
              <p:cNvPr id="36" name="Freeform: Shape 35">
                <a:extLst>
                  <a:ext uri="{FF2B5EF4-FFF2-40B4-BE49-F238E27FC236}">
                    <a16:creationId xmlns:a16="http://schemas.microsoft.com/office/drawing/2014/main" id="{A9C53BA0-644F-4D67-901F-4D4459B3C22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37" name="Freeform: Shape 36">
                <a:extLst>
                  <a:ext uri="{FF2B5EF4-FFF2-40B4-BE49-F238E27FC236}">
                    <a16:creationId xmlns:a16="http://schemas.microsoft.com/office/drawing/2014/main" id="{6A20B2F6-5250-4BD6-8895-651C19305347}"/>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38" name="Freeform: Shape 37">
                <a:extLst>
                  <a:ext uri="{FF2B5EF4-FFF2-40B4-BE49-F238E27FC236}">
                    <a16:creationId xmlns:a16="http://schemas.microsoft.com/office/drawing/2014/main" id="{3A604B05-CE41-4F9D-B392-9E6D168B230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6" name="Text Placeholder 5"/>
          <p:cNvSpPr>
            <a:spLocks noGrp="1"/>
          </p:cNvSpPr>
          <p:nvPr>
            <p:ph type="body" sz="quarter" idx="11"/>
          </p:nvPr>
        </p:nvSpPr>
        <p:spPr/>
        <p:txBody>
          <a:bodyPr/>
          <a:lstStyle/>
          <a:p>
            <a:pPr lvl="1" defTabSz="699557">
              <a:spcBef>
                <a:spcPct val="20000"/>
              </a:spcBef>
            </a:pPr>
            <a:r>
              <a:rPr lang="en-US" sz="1650" dirty="0">
                <a:solidFill>
                  <a:srgbClr val="1392B4"/>
                </a:solidFill>
                <a:latin typeface="+mj-lt"/>
              </a:rPr>
              <a:t>Behavioral data: </a:t>
            </a:r>
            <a:r>
              <a:rPr lang="en-US" dirty="0"/>
              <a:t>Generated automatically in response to contact interactions (like opening an email, clicking a link in an email, submitting a form, or registering for an event)</a:t>
            </a:r>
            <a:endParaRPr lang="en-US" sz="1500" dirty="0"/>
          </a:p>
        </p:txBody>
      </p:sp>
      <p:grpSp>
        <p:nvGrpSpPr>
          <p:cNvPr id="41" name="Group 40" descr="Icon of chart with a rising arrow">
            <a:extLst>
              <a:ext uri="{FF2B5EF4-FFF2-40B4-BE49-F238E27FC236}">
                <a16:creationId xmlns:a16="http://schemas.microsoft.com/office/drawing/2014/main" id="{37561A86-6DE7-4E27-B1FF-55A18CBC52A8}"/>
              </a:ext>
            </a:extLst>
          </p:cNvPr>
          <p:cNvGrpSpPr/>
          <p:nvPr/>
        </p:nvGrpSpPr>
        <p:grpSpPr>
          <a:xfrm>
            <a:off x="313982" y="1899817"/>
            <a:ext cx="537855" cy="537932"/>
            <a:chOff x="418643" y="2314535"/>
            <a:chExt cx="717140" cy="717242"/>
          </a:xfrm>
        </p:grpSpPr>
        <p:grpSp>
          <p:nvGrpSpPr>
            <p:cNvPr id="42" name="Group 41">
              <a:extLst>
                <a:ext uri="{FF2B5EF4-FFF2-40B4-BE49-F238E27FC236}">
                  <a16:creationId xmlns:a16="http://schemas.microsoft.com/office/drawing/2014/main" id="{C8CD813F-0830-4ED9-AC07-4DEE6BAA82A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9" name="Freeform 5">
                <a:extLst>
                  <a:ext uri="{FF2B5EF4-FFF2-40B4-BE49-F238E27FC236}">
                    <a16:creationId xmlns:a16="http://schemas.microsoft.com/office/drawing/2014/main" id="{3CE1CA93-4F0E-4E91-A110-F340A79C031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0" name="Freeform 6">
                <a:extLst>
                  <a:ext uri="{FF2B5EF4-FFF2-40B4-BE49-F238E27FC236}">
                    <a16:creationId xmlns:a16="http://schemas.microsoft.com/office/drawing/2014/main" id="{1C39B8BB-4722-45F6-9F78-2A287BE001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6" name="Group 45" descr="Icon of chart with a rising arrow">
              <a:extLst>
                <a:ext uri="{FF2B5EF4-FFF2-40B4-BE49-F238E27FC236}">
                  <a16:creationId xmlns:a16="http://schemas.microsoft.com/office/drawing/2014/main" id="{286A09C7-7A0A-491F-A1D1-B7BD3CEA580A}"/>
                </a:ext>
              </a:extLst>
            </p:cNvPr>
            <p:cNvGrpSpPr>
              <a:grpSpLocks noChangeAspect="1"/>
            </p:cNvGrpSpPr>
            <p:nvPr/>
          </p:nvGrpSpPr>
          <p:grpSpPr>
            <a:xfrm>
              <a:off x="603248" y="2499191"/>
              <a:ext cx="347930" cy="347930"/>
              <a:chOff x="3842467" y="3185112"/>
              <a:chExt cx="328830" cy="328830"/>
            </a:xfrm>
          </p:grpSpPr>
          <p:sp>
            <p:nvSpPr>
              <p:cNvPr id="47" name="Freeform 10">
                <a:extLst>
                  <a:ext uri="{FF2B5EF4-FFF2-40B4-BE49-F238E27FC236}">
                    <a16:creationId xmlns:a16="http://schemas.microsoft.com/office/drawing/2014/main" id="{0D3E6E58-8E09-4E5D-93D7-6F5CDC5B978E}"/>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48" name="Freeform 11">
                <a:extLst>
                  <a:ext uri="{FF2B5EF4-FFF2-40B4-BE49-F238E27FC236}">
                    <a16:creationId xmlns:a16="http://schemas.microsoft.com/office/drawing/2014/main" id="{2EDEAC83-6C9A-4C30-8BB0-CF884DB1170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 name="Text Placeholder 1"/>
          <p:cNvSpPr>
            <a:spLocks noGrp="1"/>
          </p:cNvSpPr>
          <p:nvPr>
            <p:ph type="body" sz="quarter" idx="15"/>
          </p:nvPr>
        </p:nvSpPr>
        <p:spPr/>
        <p:txBody>
          <a:bodyPr/>
          <a:lstStyle/>
          <a:p>
            <a:pPr lvl="1" defTabSz="699557">
              <a:spcBef>
                <a:spcPct val="20000"/>
              </a:spcBef>
            </a:pPr>
            <a:r>
              <a:rPr lang="en-US" sz="1650" dirty="0">
                <a:solidFill>
                  <a:srgbClr val="1392B4"/>
                </a:solidFill>
                <a:latin typeface="+mj-lt"/>
              </a:rPr>
              <a:t>Profile data: </a:t>
            </a:r>
            <a:r>
              <a:rPr lang="en-US" dirty="0"/>
              <a:t>The information captured and stored on the entities that you regularly work with (like leads and accounts)</a:t>
            </a:r>
            <a:endParaRPr lang="en-US" sz="1500" dirty="0"/>
          </a:p>
        </p:txBody>
      </p:sp>
    </p:spTree>
    <p:extLst>
      <p:ext uri="{BB962C8B-B14F-4D97-AF65-F5344CB8AC3E}">
        <p14:creationId xmlns:p14="http://schemas.microsoft.com/office/powerpoint/2010/main" val="2624780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fontScale="90000"/>
          </a:bodyPr>
          <a:lstStyle/>
          <a:p>
            <a:r>
              <a:rPr lang="en-US" spc="-38" dirty="0">
                <a:ln w="3175">
                  <a:noFill/>
                </a:ln>
                <a:ea typeface="+mn-ea"/>
                <a:cs typeface="Segoe UI" pitchFamily="34" charset="0"/>
              </a:rPr>
              <a:t>Types </a:t>
            </a:r>
            <a:r>
              <a:rPr lang="en-US" spc="-38" dirty="0"/>
              <a:t>of </a:t>
            </a:r>
            <a:r>
              <a:rPr lang="en-US" spc="-38" dirty="0">
                <a:ln w="3175">
                  <a:noFill/>
                </a:ln>
                <a:ea typeface="+mn-ea"/>
                <a:cs typeface="Segoe UI" pitchFamily="34" charset="0"/>
              </a:rPr>
              <a:t>segments</a:t>
            </a:r>
            <a:endParaRPr lang="en-US" dirty="0"/>
          </a:p>
        </p:txBody>
      </p:sp>
      <p:sp>
        <p:nvSpPr>
          <p:cNvPr id="6" name="Text Placeholder 5">
            <a:extLst>
              <a:ext uri="{FF2B5EF4-FFF2-40B4-BE49-F238E27FC236}">
                <a16:creationId xmlns:a16="http://schemas.microsoft.com/office/drawing/2014/main" id="{CB1FD44F-E1A6-2D86-5EC7-3C9EA2B62F96}"/>
              </a:ext>
            </a:extLst>
          </p:cNvPr>
          <p:cNvSpPr>
            <a:spLocks noGrp="1"/>
          </p:cNvSpPr>
          <p:nvPr>
            <p:ph type="body" sz="quarter" idx="42"/>
          </p:nvPr>
        </p:nvSpPr>
        <p:spPr>
          <a:xfrm>
            <a:off x="313983" y="1092673"/>
            <a:ext cx="4184483" cy="1458000"/>
          </a:xfrm>
          <a:noFill/>
        </p:spPr>
        <p:txBody>
          <a:bodyPr vert="horz" lIns="0" tIns="81000" rIns="0" bIns="27000" rtlCol="0" anchor="t">
            <a:noAutofit/>
          </a:bodyPr>
          <a:lstStyle/>
          <a:p>
            <a:pPr lvl="1" defTabSz="699557">
              <a:spcBef>
                <a:spcPct val="20000"/>
              </a:spcBef>
              <a:buSzPct val="90000"/>
            </a:pPr>
            <a:r>
              <a:rPr lang="en-US" sz="1650" dirty="0">
                <a:solidFill>
                  <a:srgbClr val="1392B4"/>
                </a:solidFill>
                <a:latin typeface="+mj-lt"/>
              </a:rPr>
              <a:t>Static segment: </a:t>
            </a:r>
          </a:p>
          <a:p>
            <a:pPr lvl="1" defTabSz="699557">
              <a:lnSpc>
                <a:spcPct val="100000"/>
              </a:lnSpc>
              <a:spcBef>
                <a:spcPts val="450"/>
              </a:spcBef>
              <a:buSzPct val="90000"/>
            </a:pPr>
            <a:r>
              <a:rPr lang="en-US" sz="1350" dirty="0"/>
              <a:t>Selected on a per-contact basis rather than created logically based on field values. Marketers and salespeople might create and populate a static list based on private knowledge or offline interactions</a:t>
            </a:r>
            <a:endParaRPr lang="en-US" sz="1500" dirty="0"/>
          </a:p>
        </p:txBody>
      </p:sp>
      <p:sp>
        <p:nvSpPr>
          <p:cNvPr id="8" name="Text Placeholder 5">
            <a:extLst>
              <a:ext uri="{FF2B5EF4-FFF2-40B4-BE49-F238E27FC236}">
                <a16:creationId xmlns:a16="http://schemas.microsoft.com/office/drawing/2014/main" id="{B819C0EF-28B5-61F0-047D-55D9F708BAF6}"/>
              </a:ext>
            </a:extLst>
          </p:cNvPr>
          <p:cNvSpPr txBox="1">
            <a:spLocks/>
          </p:cNvSpPr>
          <p:nvPr/>
        </p:nvSpPr>
        <p:spPr>
          <a:xfrm>
            <a:off x="313982" y="2663333"/>
            <a:ext cx="4184483" cy="1497701"/>
          </a:xfrm>
          <a:prstGeom prst="rect">
            <a:avLst/>
          </a:prstGeom>
          <a:noFill/>
        </p:spPr>
        <p:txBody>
          <a:bodyPr vert="horz" lIns="0" tIns="81000" rIns="0" bIns="2700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99557">
              <a:spcBef>
                <a:spcPct val="20000"/>
              </a:spcBef>
            </a:pPr>
            <a:r>
              <a:rPr lang="en-US" sz="1650" dirty="0">
                <a:solidFill>
                  <a:srgbClr val="1392B4"/>
                </a:solidFill>
                <a:latin typeface="+mj-lt"/>
              </a:rPr>
              <a:t>Dynamic segment: </a:t>
            </a:r>
          </a:p>
          <a:p>
            <a:pPr lvl="1" defTabSz="699557">
              <a:lnSpc>
                <a:spcPct val="100000"/>
              </a:lnSpc>
              <a:spcBef>
                <a:spcPts val="450"/>
              </a:spcBef>
              <a:spcAft>
                <a:spcPts val="0"/>
              </a:spcAft>
            </a:pPr>
            <a:r>
              <a:rPr lang="en-US" sz="1350" dirty="0"/>
              <a:t>Set up by using logical expressions. Membership in dynamic segments changes constantly to reflect new or removed contacts and updated contact information</a:t>
            </a:r>
            <a:endParaRPr lang="en-US" sz="1500" dirty="0"/>
          </a:p>
        </p:txBody>
      </p:sp>
      <p:pic>
        <p:nvPicPr>
          <p:cNvPr id="4" name="Picture 3" descr="A screenshot of New Segment dropdown list.">
            <a:extLst>
              <a:ext uri="{FF2B5EF4-FFF2-40B4-BE49-F238E27FC236}">
                <a16:creationId xmlns:a16="http://schemas.microsoft.com/office/drawing/2014/main" id="{A930D4A4-1C33-3D30-8C08-4F007F9E02A3}"/>
              </a:ext>
            </a:extLst>
          </p:cNvPr>
          <p:cNvPicPr>
            <a:picLocks noChangeAspect="1"/>
          </p:cNvPicPr>
          <p:nvPr/>
        </p:nvPicPr>
        <p:blipFill>
          <a:blip r:embed="rId3"/>
          <a:stretch>
            <a:fillRect/>
          </a:stretch>
        </p:blipFill>
        <p:spPr>
          <a:xfrm>
            <a:off x="4797927" y="1278591"/>
            <a:ext cx="4021521" cy="2586318"/>
          </a:xfrm>
          <a:prstGeom prst="rect">
            <a:avLst/>
          </a:prstGeom>
        </p:spPr>
      </p:pic>
    </p:spTree>
    <p:extLst>
      <p:ext uri="{BB962C8B-B14F-4D97-AF65-F5344CB8AC3E}">
        <p14:creationId xmlns:p14="http://schemas.microsoft.com/office/powerpoint/2010/main" val="2890056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a marketing email</a:t>
            </a:r>
          </a:p>
        </p:txBody>
      </p:sp>
      <p:grpSp>
        <p:nvGrpSpPr>
          <p:cNvPr id="7" name="Group 6" descr="Icon of gear and two arrow">
            <a:extLst>
              <a:ext uri="{FF2B5EF4-FFF2-40B4-BE49-F238E27FC236}">
                <a16:creationId xmlns:a16="http://schemas.microsoft.com/office/drawing/2014/main" id="{C85580B1-D3E8-7F62-3004-4D74E24B01CB}"/>
              </a:ext>
            </a:extLst>
          </p:cNvPr>
          <p:cNvGrpSpPr/>
          <p:nvPr/>
        </p:nvGrpSpPr>
        <p:grpSpPr>
          <a:xfrm>
            <a:off x="313982" y="1066804"/>
            <a:ext cx="537855" cy="537932"/>
            <a:chOff x="418643" y="1456896"/>
            <a:chExt cx="717140" cy="717242"/>
          </a:xfrm>
        </p:grpSpPr>
        <p:grpSp>
          <p:nvGrpSpPr>
            <p:cNvPr id="8" name="Group 7">
              <a:extLst>
                <a:ext uri="{FF2B5EF4-FFF2-40B4-BE49-F238E27FC236}">
                  <a16:creationId xmlns:a16="http://schemas.microsoft.com/office/drawing/2014/main" id="{D3B175EC-C6F2-375B-A566-7FB707B4EEB4}"/>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4" name="Freeform 5">
                <a:extLst>
                  <a:ext uri="{FF2B5EF4-FFF2-40B4-BE49-F238E27FC236}">
                    <a16:creationId xmlns:a16="http://schemas.microsoft.com/office/drawing/2014/main" id="{4B673231-934F-39B2-6B1D-7F69D3AD56E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5" name="Freeform 6">
                <a:extLst>
                  <a:ext uri="{FF2B5EF4-FFF2-40B4-BE49-F238E27FC236}">
                    <a16:creationId xmlns:a16="http://schemas.microsoft.com/office/drawing/2014/main" id="{2A3E2596-5CE4-1679-7975-31406E97848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0" name="Group 9" descr="Icon of gear and two arrow">
              <a:extLst>
                <a:ext uri="{FF2B5EF4-FFF2-40B4-BE49-F238E27FC236}">
                  <a16:creationId xmlns:a16="http://schemas.microsoft.com/office/drawing/2014/main" id="{602E300D-5303-9E41-0BD0-F1C713F9345A}"/>
                </a:ext>
              </a:extLst>
            </p:cNvPr>
            <p:cNvGrpSpPr>
              <a:grpSpLocks noChangeAspect="1"/>
            </p:cNvGrpSpPr>
            <p:nvPr/>
          </p:nvGrpSpPr>
          <p:grpSpPr>
            <a:xfrm>
              <a:off x="578448" y="1653485"/>
              <a:ext cx="397530" cy="324064"/>
              <a:chOff x="10035841" y="508637"/>
              <a:chExt cx="758435" cy="618272"/>
            </a:xfrm>
          </p:grpSpPr>
          <p:sp>
            <p:nvSpPr>
              <p:cNvPr id="11" name="Freeform: Shape 10">
                <a:extLst>
                  <a:ext uri="{FF2B5EF4-FFF2-40B4-BE49-F238E27FC236}">
                    <a16:creationId xmlns:a16="http://schemas.microsoft.com/office/drawing/2014/main" id="{F8166C7B-F7BC-246A-D362-9DFAB6F01239}"/>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2" name="Freeform: Shape 11">
                <a:extLst>
                  <a:ext uri="{FF2B5EF4-FFF2-40B4-BE49-F238E27FC236}">
                    <a16:creationId xmlns:a16="http://schemas.microsoft.com/office/drawing/2014/main" id="{9C05A5B0-45A6-822D-EE37-E5BF2AFAC194}"/>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3" name="Freeform: Shape 12">
                <a:extLst>
                  <a:ext uri="{FF2B5EF4-FFF2-40B4-BE49-F238E27FC236}">
                    <a16:creationId xmlns:a16="http://schemas.microsoft.com/office/drawing/2014/main" id="{392B13C4-AE8F-BA07-A52D-4E8D17B1DB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2" name="Text Placeholder 1">
            <a:extLst>
              <a:ext uri="{FF2B5EF4-FFF2-40B4-BE49-F238E27FC236}">
                <a16:creationId xmlns:a16="http://schemas.microsoft.com/office/drawing/2014/main" id="{1B811453-43C7-1309-56B5-D18620D561FB}"/>
              </a:ext>
            </a:extLst>
          </p:cNvPr>
          <p:cNvSpPr>
            <a:spLocks noGrp="1"/>
          </p:cNvSpPr>
          <p:nvPr>
            <p:ph type="body" sz="quarter" idx="11"/>
          </p:nvPr>
        </p:nvSpPr>
        <p:spPr/>
        <p:txBody>
          <a:bodyPr/>
          <a:lstStyle/>
          <a:p>
            <a:pPr>
              <a:lnSpc>
                <a:spcPct val="100000"/>
              </a:lnSpc>
              <a:spcBef>
                <a:spcPts val="0"/>
              </a:spcBef>
            </a:pPr>
            <a:r>
              <a:rPr lang="en-US" sz="1500" dirty="0"/>
              <a:t>Create a marketing email from a template</a:t>
            </a:r>
          </a:p>
        </p:txBody>
      </p:sp>
      <p:grpSp>
        <p:nvGrpSpPr>
          <p:cNvPr id="16" name="Group 15" descr="Icon of chart with a rising arrow">
            <a:extLst>
              <a:ext uri="{FF2B5EF4-FFF2-40B4-BE49-F238E27FC236}">
                <a16:creationId xmlns:a16="http://schemas.microsoft.com/office/drawing/2014/main" id="{A7A5C608-CDB6-87C6-D556-AE876AF18C73}"/>
              </a:ext>
            </a:extLst>
          </p:cNvPr>
          <p:cNvGrpSpPr/>
          <p:nvPr/>
        </p:nvGrpSpPr>
        <p:grpSpPr>
          <a:xfrm>
            <a:off x="313982" y="1708105"/>
            <a:ext cx="537855" cy="537932"/>
            <a:chOff x="418643" y="2314535"/>
            <a:chExt cx="717140" cy="717242"/>
          </a:xfrm>
        </p:grpSpPr>
        <p:grpSp>
          <p:nvGrpSpPr>
            <p:cNvPr id="17" name="Group 16">
              <a:extLst>
                <a:ext uri="{FF2B5EF4-FFF2-40B4-BE49-F238E27FC236}">
                  <a16:creationId xmlns:a16="http://schemas.microsoft.com/office/drawing/2014/main" id="{ACA88335-7C83-82D7-9DB2-49968DE3DE1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1" name="Freeform 5">
                <a:extLst>
                  <a:ext uri="{FF2B5EF4-FFF2-40B4-BE49-F238E27FC236}">
                    <a16:creationId xmlns:a16="http://schemas.microsoft.com/office/drawing/2014/main" id="{7E8D1246-EB42-7DCF-F24D-619129E7307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C04420E6-43E3-0004-50EA-5D96B5F6AEA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8" name="Group 17" descr="Icon of chart with a rising arrow">
              <a:extLst>
                <a:ext uri="{FF2B5EF4-FFF2-40B4-BE49-F238E27FC236}">
                  <a16:creationId xmlns:a16="http://schemas.microsoft.com/office/drawing/2014/main" id="{710EF826-1BB5-797A-F93D-6B67032D8192}"/>
                </a:ext>
              </a:extLst>
            </p:cNvPr>
            <p:cNvGrpSpPr>
              <a:grpSpLocks noChangeAspect="1"/>
            </p:cNvGrpSpPr>
            <p:nvPr/>
          </p:nvGrpSpPr>
          <p:grpSpPr>
            <a:xfrm>
              <a:off x="603248" y="2499191"/>
              <a:ext cx="347930" cy="347930"/>
              <a:chOff x="3842467" y="3185112"/>
              <a:chExt cx="328830" cy="328830"/>
            </a:xfrm>
          </p:grpSpPr>
          <p:sp>
            <p:nvSpPr>
              <p:cNvPr id="19" name="Freeform 10">
                <a:extLst>
                  <a:ext uri="{FF2B5EF4-FFF2-40B4-BE49-F238E27FC236}">
                    <a16:creationId xmlns:a16="http://schemas.microsoft.com/office/drawing/2014/main" id="{A0473DFE-2CB1-D889-61C8-17338E780E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20" name="Freeform 11">
                <a:extLst>
                  <a:ext uri="{FF2B5EF4-FFF2-40B4-BE49-F238E27FC236}">
                    <a16:creationId xmlns:a16="http://schemas.microsoft.com/office/drawing/2014/main" id="{0ABE12A4-C307-7762-BA52-942ADD37CD01}"/>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3" name="Text Placeholder 2">
            <a:extLst>
              <a:ext uri="{FF2B5EF4-FFF2-40B4-BE49-F238E27FC236}">
                <a16:creationId xmlns:a16="http://schemas.microsoft.com/office/drawing/2014/main" id="{B8882576-12F8-34AC-8ED9-4CB7E3ED083C}"/>
              </a:ext>
            </a:extLst>
          </p:cNvPr>
          <p:cNvSpPr>
            <a:spLocks noGrp="1"/>
          </p:cNvSpPr>
          <p:nvPr>
            <p:ph type="body" sz="quarter" idx="15"/>
          </p:nvPr>
        </p:nvSpPr>
        <p:spPr/>
        <p:txBody>
          <a:bodyPr/>
          <a:lstStyle/>
          <a:p>
            <a:pPr>
              <a:lnSpc>
                <a:spcPct val="100000"/>
              </a:lnSpc>
              <a:spcBef>
                <a:spcPts val="0"/>
              </a:spcBef>
            </a:pPr>
            <a:r>
              <a:rPr lang="en-US" sz="1500" dirty="0"/>
              <a:t>Design the email including adding a logo and marketing page, updating text and button, and removing unnecessary elements</a:t>
            </a:r>
          </a:p>
        </p:txBody>
      </p:sp>
      <p:grpSp>
        <p:nvGrpSpPr>
          <p:cNvPr id="23" name="Group 22" descr="Icon of calendar">
            <a:extLst>
              <a:ext uri="{FF2B5EF4-FFF2-40B4-BE49-F238E27FC236}">
                <a16:creationId xmlns:a16="http://schemas.microsoft.com/office/drawing/2014/main" id="{59CE38CF-9B53-0544-B915-31A35462F1E4}"/>
              </a:ext>
            </a:extLst>
          </p:cNvPr>
          <p:cNvGrpSpPr/>
          <p:nvPr/>
        </p:nvGrpSpPr>
        <p:grpSpPr>
          <a:xfrm>
            <a:off x="313982" y="2349405"/>
            <a:ext cx="537855" cy="537932"/>
            <a:chOff x="418643" y="3160968"/>
            <a:chExt cx="717140" cy="717242"/>
          </a:xfrm>
        </p:grpSpPr>
        <p:grpSp>
          <p:nvGrpSpPr>
            <p:cNvPr id="24" name="Group 23">
              <a:extLst>
                <a:ext uri="{FF2B5EF4-FFF2-40B4-BE49-F238E27FC236}">
                  <a16:creationId xmlns:a16="http://schemas.microsoft.com/office/drawing/2014/main" id="{99BFF3D1-D684-0E4E-3D2A-2FAC07C484A6}"/>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39" name="Freeform 5">
                <a:extLst>
                  <a:ext uri="{FF2B5EF4-FFF2-40B4-BE49-F238E27FC236}">
                    <a16:creationId xmlns:a16="http://schemas.microsoft.com/office/drawing/2014/main" id="{B702A8D8-86DE-9969-3E5A-A3ABDEB13D7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DF30E1D4-AEC0-6340-5E6D-DEDAFA2BA1A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5" name="Group 24" descr="Icon of calendar">
              <a:extLst>
                <a:ext uri="{FF2B5EF4-FFF2-40B4-BE49-F238E27FC236}">
                  <a16:creationId xmlns:a16="http://schemas.microsoft.com/office/drawing/2014/main" id="{24C06A66-32B1-5E45-E5FA-F1179515CEEE}"/>
                </a:ext>
              </a:extLst>
            </p:cNvPr>
            <p:cNvGrpSpPr>
              <a:grpSpLocks noChangeAspect="1"/>
            </p:cNvGrpSpPr>
            <p:nvPr/>
          </p:nvGrpSpPr>
          <p:grpSpPr>
            <a:xfrm>
              <a:off x="599415" y="3370273"/>
              <a:ext cx="355596" cy="298632"/>
              <a:chOff x="2729230" y="4322068"/>
              <a:chExt cx="482169" cy="404930"/>
            </a:xfrm>
          </p:grpSpPr>
          <p:sp>
            <p:nvSpPr>
              <p:cNvPr id="26" name="Freeform: Shape 25">
                <a:extLst>
                  <a:ext uri="{FF2B5EF4-FFF2-40B4-BE49-F238E27FC236}">
                    <a16:creationId xmlns:a16="http://schemas.microsoft.com/office/drawing/2014/main" id="{A4F1F1AB-B3A6-05EF-78FA-EE7CA1A7DF9C}"/>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7" name="Freeform: Shape 26">
                <a:extLst>
                  <a:ext uri="{FF2B5EF4-FFF2-40B4-BE49-F238E27FC236}">
                    <a16:creationId xmlns:a16="http://schemas.microsoft.com/office/drawing/2014/main" id="{E086F9C4-2604-6A02-15CF-C7358E5F0177}"/>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8" name="Group 27">
                <a:extLst>
                  <a:ext uri="{FF2B5EF4-FFF2-40B4-BE49-F238E27FC236}">
                    <a16:creationId xmlns:a16="http://schemas.microsoft.com/office/drawing/2014/main" id="{C9CB307E-10C2-B4AA-95F2-653CEBFF5AEB}"/>
                  </a:ext>
                </a:extLst>
              </p:cNvPr>
              <p:cNvGrpSpPr/>
              <p:nvPr/>
            </p:nvGrpSpPr>
            <p:grpSpPr>
              <a:xfrm>
                <a:off x="2729230" y="4370939"/>
                <a:ext cx="482169" cy="356059"/>
                <a:chOff x="2729230" y="4370939"/>
                <a:chExt cx="482169" cy="356059"/>
              </a:xfrm>
              <a:solidFill>
                <a:srgbClr val="3C3C41"/>
              </a:solidFill>
            </p:grpSpPr>
            <p:sp>
              <p:nvSpPr>
                <p:cNvPr id="37" name="Freeform: Shape 36">
                  <a:extLst>
                    <a:ext uri="{FF2B5EF4-FFF2-40B4-BE49-F238E27FC236}">
                      <a16:creationId xmlns:a16="http://schemas.microsoft.com/office/drawing/2014/main" id="{9391156D-C585-EF75-FBBD-E4A5D6641AE1}"/>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8" name="Freeform: Shape 37">
                  <a:extLst>
                    <a:ext uri="{FF2B5EF4-FFF2-40B4-BE49-F238E27FC236}">
                      <a16:creationId xmlns:a16="http://schemas.microsoft.com/office/drawing/2014/main" id="{F749CD93-901D-B4F1-8540-D7C4544A79D0}"/>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9" name="Freeform: Shape 28">
                <a:extLst>
                  <a:ext uri="{FF2B5EF4-FFF2-40B4-BE49-F238E27FC236}">
                    <a16:creationId xmlns:a16="http://schemas.microsoft.com/office/drawing/2014/main" id="{B9D1B3D5-522C-2674-B440-616451CA4175}"/>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48EB5AC7-5276-4FBD-37A0-5551F67BF147}"/>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33CF711F-EBC4-0D8E-0901-1181405B211F}"/>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5522B710-D549-37E4-AFC6-27AF53653D60}"/>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D3694A5C-9EB9-E826-6720-4AE7ED5CCF77}"/>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6729B930-4711-C2FB-557E-A9B6C57EC33A}"/>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5" name="Freeform: Shape 34">
                <a:extLst>
                  <a:ext uri="{FF2B5EF4-FFF2-40B4-BE49-F238E27FC236}">
                    <a16:creationId xmlns:a16="http://schemas.microsoft.com/office/drawing/2014/main" id="{E94E0FA0-23AC-96BE-AF43-BE9DACCF90A1}"/>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B75BD68A-C6FB-EB5F-B1E8-4A79C46CC7ED}"/>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4" name="Text Placeholder 3">
            <a:extLst>
              <a:ext uri="{FF2B5EF4-FFF2-40B4-BE49-F238E27FC236}">
                <a16:creationId xmlns:a16="http://schemas.microsoft.com/office/drawing/2014/main" id="{C4B53A4A-ED5E-41AC-AB83-37629EF59A88}"/>
              </a:ext>
            </a:extLst>
          </p:cNvPr>
          <p:cNvSpPr>
            <a:spLocks noGrp="1"/>
          </p:cNvSpPr>
          <p:nvPr>
            <p:ph type="body" sz="quarter" idx="17"/>
          </p:nvPr>
        </p:nvSpPr>
        <p:spPr/>
        <p:txBody>
          <a:bodyPr/>
          <a:lstStyle/>
          <a:p>
            <a:pPr>
              <a:lnSpc>
                <a:spcPct val="100000"/>
              </a:lnSpc>
              <a:spcBef>
                <a:spcPts val="0"/>
              </a:spcBef>
            </a:pPr>
            <a:r>
              <a:rPr lang="en-US" sz="1500" dirty="0"/>
              <a:t>Preview the marketing email after it has been designed</a:t>
            </a:r>
          </a:p>
        </p:txBody>
      </p:sp>
      <p:grpSp>
        <p:nvGrpSpPr>
          <p:cNvPr id="41" name="Group 40" descr="Icon of crosshair">
            <a:extLst>
              <a:ext uri="{FF2B5EF4-FFF2-40B4-BE49-F238E27FC236}">
                <a16:creationId xmlns:a16="http://schemas.microsoft.com/office/drawing/2014/main" id="{2ABC0389-40D7-02CA-BB1C-4301A50D634E}"/>
              </a:ext>
            </a:extLst>
          </p:cNvPr>
          <p:cNvGrpSpPr/>
          <p:nvPr/>
        </p:nvGrpSpPr>
        <p:grpSpPr>
          <a:xfrm>
            <a:off x="313982" y="2990705"/>
            <a:ext cx="537855" cy="537932"/>
            <a:chOff x="418643" y="4007401"/>
            <a:chExt cx="717140" cy="717242"/>
          </a:xfrm>
        </p:grpSpPr>
        <p:grpSp>
          <p:nvGrpSpPr>
            <p:cNvPr id="42" name="Group 41">
              <a:extLst>
                <a:ext uri="{FF2B5EF4-FFF2-40B4-BE49-F238E27FC236}">
                  <a16:creationId xmlns:a16="http://schemas.microsoft.com/office/drawing/2014/main" id="{4D32C7DD-30DC-0AB3-E95B-0F1B5CBE03AA}"/>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6" name="Freeform 5">
                <a:extLst>
                  <a:ext uri="{FF2B5EF4-FFF2-40B4-BE49-F238E27FC236}">
                    <a16:creationId xmlns:a16="http://schemas.microsoft.com/office/drawing/2014/main" id="{53D39785-AB98-0349-9269-A6AC1659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7" name="Freeform 6">
                <a:extLst>
                  <a:ext uri="{FF2B5EF4-FFF2-40B4-BE49-F238E27FC236}">
                    <a16:creationId xmlns:a16="http://schemas.microsoft.com/office/drawing/2014/main" id="{8085ED33-3D21-6F2D-3895-5175442C370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3" name="Group 42" descr="Icon of crosshair">
              <a:extLst>
                <a:ext uri="{FF2B5EF4-FFF2-40B4-BE49-F238E27FC236}">
                  <a16:creationId xmlns:a16="http://schemas.microsoft.com/office/drawing/2014/main" id="{B761B83D-758E-C80E-2BEE-DA98C032E66A}"/>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4" name="Freeform: Shape 43">
                <a:extLst>
                  <a:ext uri="{FF2B5EF4-FFF2-40B4-BE49-F238E27FC236}">
                    <a16:creationId xmlns:a16="http://schemas.microsoft.com/office/drawing/2014/main" id="{59FA9A9A-41F4-DAAF-7C30-B6ED28FE110E}"/>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5" name="Freeform: Shape 44">
                <a:extLst>
                  <a:ext uri="{FF2B5EF4-FFF2-40B4-BE49-F238E27FC236}">
                    <a16:creationId xmlns:a16="http://schemas.microsoft.com/office/drawing/2014/main" id="{699A3D4B-C6C3-0D6E-7B46-6388B6C4A9E1}"/>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6" name="Freeform: Shape 45">
                <a:extLst>
                  <a:ext uri="{FF2B5EF4-FFF2-40B4-BE49-F238E27FC236}">
                    <a16:creationId xmlns:a16="http://schemas.microsoft.com/office/drawing/2014/main" id="{1E1EE251-83D2-CACB-C7E9-A7BC7E87D8F6}"/>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7" name="Freeform: Shape 46">
                <a:extLst>
                  <a:ext uri="{FF2B5EF4-FFF2-40B4-BE49-F238E27FC236}">
                    <a16:creationId xmlns:a16="http://schemas.microsoft.com/office/drawing/2014/main" id="{9E79EDED-C9D4-84A6-E1D1-8CB7CAC93AF1}"/>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8" name="Freeform: Shape 47">
                <a:extLst>
                  <a:ext uri="{FF2B5EF4-FFF2-40B4-BE49-F238E27FC236}">
                    <a16:creationId xmlns:a16="http://schemas.microsoft.com/office/drawing/2014/main" id="{7E1F18D6-5D5E-5C05-AF66-BC9429163674}"/>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9" name="Freeform: Shape 48">
                <a:extLst>
                  <a:ext uri="{FF2B5EF4-FFF2-40B4-BE49-F238E27FC236}">
                    <a16:creationId xmlns:a16="http://schemas.microsoft.com/office/drawing/2014/main" id="{6D3DBBC7-E056-CDB4-7E34-160146BE9CF0}"/>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0" name="Freeform: Shape 49">
                <a:extLst>
                  <a:ext uri="{FF2B5EF4-FFF2-40B4-BE49-F238E27FC236}">
                    <a16:creationId xmlns:a16="http://schemas.microsoft.com/office/drawing/2014/main" id="{21C7AA5F-FD6F-7A2B-E758-03E28D9C0587}"/>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1" name="Freeform: Shape 50">
                <a:extLst>
                  <a:ext uri="{FF2B5EF4-FFF2-40B4-BE49-F238E27FC236}">
                    <a16:creationId xmlns:a16="http://schemas.microsoft.com/office/drawing/2014/main" id="{00568A7A-7CC2-5053-135D-20C5CF39EC62}"/>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2" name="Freeform: Shape 51">
                <a:extLst>
                  <a:ext uri="{FF2B5EF4-FFF2-40B4-BE49-F238E27FC236}">
                    <a16:creationId xmlns:a16="http://schemas.microsoft.com/office/drawing/2014/main" id="{B8229AF0-B933-8806-0DA0-FB9707A6CA67}"/>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3" name="Freeform: Shape 52">
                <a:extLst>
                  <a:ext uri="{FF2B5EF4-FFF2-40B4-BE49-F238E27FC236}">
                    <a16:creationId xmlns:a16="http://schemas.microsoft.com/office/drawing/2014/main" id="{DCC5D2BD-9B52-3FD8-A040-9729BCC00B7B}"/>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4" name="Freeform: Shape 53">
                <a:extLst>
                  <a:ext uri="{FF2B5EF4-FFF2-40B4-BE49-F238E27FC236}">
                    <a16:creationId xmlns:a16="http://schemas.microsoft.com/office/drawing/2014/main" id="{E3DE655F-D059-71BF-7FA5-5E1F6D1FB2B7}"/>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5" name="Freeform: Shape 54">
                <a:extLst>
                  <a:ext uri="{FF2B5EF4-FFF2-40B4-BE49-F238E27FC236}">
                    <a16:creationId xmlns:a16="http://schemas.microsoft.com/office/drawing/2014/main" id="{E4F89076-2531-DB1A-C556-489A685DB67D}"/>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grpSp>
      </p:grpSp>
      <p:sp>
        <p:nvSpPr>
          <p:cNvPr id="5" name="Text Placeholder 4">
            <a:extLst>
              <a:ext uri="{FF2B5EF4-FFF2-40B4-BE49-F238E27FC236}">
                <a16:creationId xmlns:a16="http://schemas.microsoft.com/office/drawing/2014/main" id="{917F1019-9127-88B9-5A1B-11D7D448D486}"/>
              </a:ext>
            </a:extLst>
          </p:cNvPr>
          <p:cNvSpPr>
            <a:spLocks noGrp="1"/>
          </p:cNvSpPr>
          <p:nvPr>
            <p:ph type="body" sz="quarter" idx="19"/>
          </p:nvPr>
        </p:nvSpPr>
        <p:spPr/>
        <p:txBody>
          <a:bodyPr/>
          <a:lstStyle/>
          <a:p>
            <a:pPr>
              <a:lnSpc>
                <a:spcPct val="100000"/>
              </a:lnSpc>
              <a:spcBef>
                <a:spcPts val="0"/>
              </a:spcBef>
            </a:pPr>
            <a:r>
              <a:rPr lang="en-US" sz="1500" dirty="0"/>
              <a:t>Review and update the additional settings on the Summary tab</a:t>
            </a:r>
          </a:p>
        </p:txBody>
      </p:sp>
      <p:grpSp>
        <p:nvGrpSpPr>
          <p:cNvPr id="58" name="Group 57" descr="Icon of document with check list">
            <a:extLst>
              <a:ext uri="{FF2B5EF4-FFF2-40B4-BE49-F238E27FC236}">
                <a16:creationId xmlns:a16="http://schemas.microsoft.com/office/drawing/2014/main" id="{1C6D67A7-7BE8-D704-C810-3C472C5D770B}"/>
              </a:ext>
            </a:extLst>
          </p:cNvPr>
          <p:cNvGrpSpPr/>
          <p:nvPr/>
        </p:nvGrpSpPr>
        <p:grpSpPr>
          <a:xfrm>
            <a:off x="313982" y="3632005"/>
            <a:ext cx="537855" cy="537932"/>
            <a:chOff x="418643" y="4853834"/>
            <a:chExt cx="717140" cy="717242"/>
          </a:xfrm>
        </p:grpSpPr>
        <p:grpSp>
          <p:nvGrpSpPr>
            <p:cNvPr id="59" name="Group 58">
              <a:extLst>
                <a:ext uri="{FF2B5EF4-FFF2-40B4-BE49-F238E27FC236}">
                  <a16:creationId xmlns:a16="http://schemas.microsoft.com/office/drawing/2014/main" id="{86AA2F18-23A0-22E6-5CA4-CCD301474AD3}"/>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71" name="Freeform 5">
                <a:extLst>
                  <a:ext uri="{FF2B5EF4-FFF2-40B4-BE49-F238E27FC236}">
                    <a16:creationId xmlns:a16="http://schemas.microsoft.com/office/drawing/2014/main" id="{BD2EF73A-CADC-D3D7-A378-206C31ED4BA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72" name="Freeform 6">
                <a:extLst>
                  <a:ext uri="{FF2B5EF4-FFF2-40B4-BE49-F238E27FC236}">
                    <a16:creationId xmlns:a16="http://schemas.microsoft.com/office/drawing/2014/main" id="{BA58FDCA-AF61-E3C4-E577-62AC520E7FB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60" name="Group 59" descr="Icon of document with check list">
              <a:extLst>
                <a:ext uri="{FF2B5EF4-FFF2-40B4-BE49-F238E27FC236}">
                  <a16:creationId xmlns:a16="http://schemas.microsoft.com/office/drawing/2014/main" id="{97931C5D-89F3-156D-EF7B-30680BC2D3D3}"/>
                </a:ext>
              </a:extLst>
            </p:cNvPr>
            <p:cNvGrpSpPr>
              <a:grpSpLocks noChangeAspect="1"/>
            </p:cNvGrpSpPr>
            <p:nvPr/>
          </p:nvGrpSpPr>
          <p:grpSpPr>
            <a:xfrm>
              <a:off x="644013" y="5035533"/>
              <a:ext cx="266400" cy="353844"/>
              <a:chOff x="9068462" y="4294986"/>
              <a:chExt cx="345641" cy="459094"/>
            </a:xfrm>
          </p:grpSpPr>
          <p:sp>
            <p:nvSpPr>
              <p:cNvPr id="61" name="Freeform: Shape 60">
                <a:extLst>
                  <a:ext uri="{FF2B5EF4-FFF2-40B4-BE49-F238E27FC236}">
                    <a16:creationId xmlns:a16="http://schemas.microsoft.com/office/drawing/2014/main" id="{EAC69BD8-A0B2-793F-8A6C-509AF3BCB39F}"/>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62" name="Freeform: Shape 61">
                <a:extLst>
                  <a:ext uri="{FF2B5EF4-FFF2-40B4-BE49-F238E27FC236}">
                    <a16:creationId xmlns:a16="http://schemas.microsoft.com/office/drawing/2014/main" id="{B6DEB5EB-AE50-DC61-5171-3AFA458267A9}"/>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63" name="Freeform: Shape 62">
                <a:extLst>
                  <a:ext uri="{FF2B5EF4-FFF2-40B4-BE49-F238E27FC236}">
                    <a16:creationId xmlns:a16="http://schemas.microsoft.com/office/drawing/2014/main" id="{E5025FC2-B82C-1911-4436-FE8220CE1714}"/>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4" name="Freeform: Shape 63">
                <a:extLst>
                  <a:ext uri="{FF2B5EF4-FFF2-40B4-BE49-F238E27FC236}">
                    <a16:creationId xmlns:a16="http://schemas.microsoft.com/office/drawing/2014/main" id="{0EA794A1-3728-1804-D5BD-0596823E34C1}"/>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5" name="Freeform: Shape 64">
                <a:extLst>
                  <a:ext uri="{FF2B5EF4-FFF2-40B4-BE49-F238E27FC236}">
                    <a16:creationId xmlns:a16="http://schemas.microsoft.com/office/drawing/2014/main" id="{3B0B2A5C-EFAA-FC8D-5E67-C3E284AC9509}"/>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6" name="Freeform: Shape 65">
                <a:extLst>
                  <a:ext uri="{FF2B5EF4-FFF2-40B4-BE49-F238E27FC236}">
                    <a16:creationId xmlns:a16="http://schemas.microsoft.com/office/drawing/2014/main" id="{628E0197-F64A-03F9-C444-3F43A6611584}"/>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7" name="Freeform: Shape 66">
                <a:extLst>
                  <a:ext uri="{FF2B5EF4-FFF2-40B4-BE49-F238E27FC236}">
                    <a16:creationId xmlns:a16="http://schemas.microsoft.com/office/drawing/2014/main" id="{476800D4-A15B-E5A3-F6FC-99C77754ED8E}"/>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8" name="Freeform: Shape 67">
                <a:extLst>
                  <a:ext uri="{FF2B5EF4-FFF2-40B4-BE49-F238E27FC236}">
                    <a16:creationId xmlns:a16="http://schemas.microsoft.com/office/drawing/2014/main" id="{79D33E1E-9B62-E36A-C3F6-724EC57F9A1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9" name="Freeform: Shape 68">
                <a:extLst>
                  <a:ext uri="{FF2B5EF4-FFF2-40B4-BE49-F238E27FC236}">
                    <a16:creationId xmlns:a16="http://schemas.microsoft.com/office/drawing/2014/main" id="{6AAA0BF3-9A5A-022F-D0CB-D7034D94296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70" name="Freeform: Shape 69">
                <a:extLst>
                  <a:ext uri="{FF2B5EF4-FFF2-40B4-BE49-F238E27FC236}">
                    <a16:creationId xmlns:a16="http://schemas.microsoft.com/office/drawing/2014/main" id="{4BC41570-CC52-680C-F0BD-8E4F7A24ED2A}"/>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grpSp>
      </p:grpSp>
      <p:sp>
        <p:nvSpPr>
          <p:cNvPr id="6" name="Text Placeholder 5">
            <a:extLst>
              <a:ext uri="{FF2B5EF4-FFF2-40B4-BE49-F238E27FC236}">
                <a16:creationId xmlns:a16="http://schemas.microsoft.com/office/drawing/2014/main" id="{D0DC3427-2D09-15E0-3EE8-8AB7F1D6B991}"/>
              </a:ext>
            </a:extLst>
          </p:cNvPr>
          <p:cNvSpPr>
            <a:spLocks noGrp="1"/>
          </p:cNvSpPr>
          <p:nvPr>
            <p:ph type="body" sz="quarter" idx="21"/>
          </p:nvPr>
        </p:nvSpPr>
        <p:spPr/>
        <p:txBody>
          <a:bodyPr/>
          <a:lstStyle/>
          <a:p>
            <a:pPr>
              <a:lnSpc>
                <a:spcPct val="100000"/>
              </a:lnSpc>
              <a:spcBef>
                <a:spcPts val="0"/>
              </a:spcBef>
            </a:pPr>
            <a:r>
              <a:rPr lang="en-US" sz="1500" dirty="0"/>
              <a:t>Check for errors, send a test email, and publish the marketing email</a:t>
            </a:r>
          </a:p>
        </p:txBody>
      </p:sp>
    </p:spTree>
    <p:extLst>
      <p:ext uri="{BB962C8B-B14F-4D97-AF65-F5344CB8AC3E}">
        <p14:creationId xmlns:p14="http://schemas.microsoft.com/office/powerpoint/2010/main" val="61971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3A80-9A0D-45F8-DB9E-8AC0B1CF5DC1}"/>
              </a:ext>
            </a:extLst>
          </p:cNvPr>
          <p:cNvSpPr>
            <a:spLocks noGrp="1"/>
          </p:cNvSpPr>
          <p:nvPr>
            <p:ph type="title"/>
          </p:nvPr>
        </p:nvSpPr>
        <p:spPr/>
        <p:txBody>
          <a:bodyPr>
            <a:normAutofit/>
          </a:bodyPr>
          <a:lstStyle/>
          <a:p>
            <a:r>
              <a:rPr lang="en-US" sz="4000" dirty="0"/>
              <a:t>Introduction to customer journeys</a:t>
            </a:r>
          </a:p>
        </p:txBody>
      </p:sp>
      <p:grpSp>
        <p:nvGrpSpPr>
          <p:cNvPr id="61" name="Group 60" descr="Diagram for Introduction to customer journeys.">
            <a:extLst>
              <a:ext uri="{FF2B5EF4-FFF2-40B4-BE49-F238E27FC236}">
                <a16:creationId xmlns:a16="http://schemas.microsoft.com/office/drawing/2014/main" id="{E0112592-B292-1886-877D-3D46CB9D49D0}"/>
              </a:ext>
            </a:extLst>
          </p:cNvPr>
          <p:cNvGrpSpPr/>
          <p:nvPr/>
        </p:nvGrpSpPr>
        <p:grpSpPr>
          <a:xfrm>
            <a:off x="2102510" y="1085238"/>
            <a:ext cx="4938978" cy="3027316"/>
            <a:chOff x="2004642" y="1539242"/>
            <a:chExt cx="7526669" cy="4613425"/>
          </a:xfrm>
        </p:grpSpPr>
        <p:graphicFrame>
          <p:nvGraphicFramePr>
            <p:cNvPr id="3" name="Diagram 2">
              <a:extLst>
                <a:ext uri="{FF2B5EF4-FFF2-40B4-BE49-F238E27FC236}">
                  <a16:creationId xmlns:a16="http://schemas.microsoft.com/office/drawing/2014/main" id="{E3257131-7BB1-D1C0-6CB4-09887CCE7766}"/>
                </a:ext>
              </a:extLst>
            </p:cNvPr>
            <p:cNvGraphicFramePr/>
            <p:nvPr>
              <p:extLst>
                <p:ext uri="{D42A27DB-BD31-4B8C-83A1-F6EECF244321}">
                  <p14:modId xmlns:p14="http://schemas.microsoft.com/office/powerpoint/2010/main" val="3953133153"/>
                </p:ext>
              </p:extLst>
            </p:nvPr>
          </p:nvGraphicFramePr>
          <p:xfrm>
            <a:off x="2004642" y="1539242"/>
            <a:ext cx="7526669" cy="4613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 name="Group 59">
              <a:extLst>
                <a:ext uri="{FF2B5EF4-FFF2-40B4-BE49-F238E27FC236}">
                  <a16:creationId xmlns:a16="http://schemas.microsoft.com/office/drawing/2014/main" id="{31F7B6BC-CF0A-0CA0-D370-8EC2D53F5F68}"/>
                </a:ext>
              </a:extLst>
            </p:cNvPr>
            <p:cNvGrpSpPr/>
            <p:nvPr/>
          </p:nvGrpSpPr>
          <p:grpSpPr>
            <a:xfrm>
              <a:off x="2129099" y="1958853"/>
              <a:ext cx="1043852" cy="1008001"/>
              <a:chOff x="2129099" y="1948579"/>
              <a:chExt cx="1043852" cy="1044001"/>
            </a:xfrm>
          </p:grpSpPr>
          <p:grpSp>
            <p:nvGrpSpPr>
              <p:cNvPr id="21" name="Group 20">
                <a:extLst>
                  <a:ext uri="{FF2B5EF4-FFF2-40B4-BE49-F238E27FC236}">
                    <a16:creationId xmlns:a16="http://schemas.microsoft.com/office/drawing/2014/main" id="{693FC88F-E082-5B40-6ADE-8B1DB2EB46EC}"/>
                  </a:ext>
                  <a:ext uri="{C183D7F6-B498-43B3-948B-1728B52AA6E4}">
                    <adec:decorative xmlns:adec="http://schemas.microsoft.com/office/drawing/2017/decorative" val="1"/>
                  </a:ext>
                </a:extLst>
              </p:cNvPr>
              <p:cNvGrpSpPr/>
              <p:nvPr/>
            </p:nvGrpSpPr>
            <p:grpSpPr>
              <a:xfrm>
                <a:off x="2129099" y="1948579"/>
                <a:ext cx="1043852" cy="1044001"/>
                <a:chOff x="7962899" y="3032921"/>
                <a:chExt cx="981074" cy="981077"/>
              </a:xfrm>
            </p:grpSpPr>
            <p:sp>
              <p:nvSpPr>
                <p:cNvPr id="25" name="Freeform 5">
                  <a:extLst>
                    <a:ext uri="{FF2B5EF4-FFF2-40B4-BE49-F238E27FC236}">
                      <a16:creationId xmlns:a16="http://schemas.microsoft.com/office/drawing/2014/main" id="{11737B20-13AC-D1CB-05CD-2F1DA5274A07}"/>
                    </a:ext>
                  </a:extLst>
                </p:cNvPr>
                <p:cNvSpPr>
                  <a:spLocks/>
                </p:cNvSpPr>
                <p:nvPr/>
              </p:nvSpPr>
              <p:spPr bwMode="auto">
                <a:xfrm>
                  <a:off x="7962899" y="3032921"/>
                  <a:ext cx="981074" cy="98107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6" name="Freeform 6">
                  <a:extLst>
                    <a:ext uri="{FF2B5EF4-FFF2-40B4-BE49-F238E27FC236}">
                      <a16:creationId xmlns:a16="http://schemas.microsoft.com/office/drawing/2014/main" id="{EF2C87C6-D182-7FC6-ECDB-FC74B4B57F9D}"/>
                    </a:ext>
                  </a:extLst>
                </p:cNvPr>
                <p:cNvSpPr>
                  <a:spLocks noEditPoints="1"/>
                </p:cNvSpPr>
                <p:nvPr/>
              </p:nvSpPr>
              <p:spPr bwMode="auto">
                <a:xfrm>
                  <a:off x="8031163" y="3102770"/>
                  <a:ext cx="846137" cy="844550"/>
                </a:xfrm>
                <a:prstGeom prst="ellipse">
                  <a:avLst/>
                </a:prstGeom>
                <a:noFill/>
                <a:ln w="28575">
                  <a:solidFill>
                    <a:srgbClr val="1392B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8" name="Group 27">
                <a:extLst>
                  <a:ext uri="{FF2B5EF4-FFF2-40B4-BE49-F238E27FC236}">
                    <a16:creationId xmlns:a16="http://schemas.microsoft.com/office/drawing/2014/main" id="{2F2462AE-C478-4BC0-9B40-338160C55282}"/>
                  </a:ext>
                </a:extLst>
              </p:cNvPr>
              <p:cNvGrpSpPr>
                <a:grpSpLocks noChangeAspect="1"/>
              </p:cNvGrpSpPr>
              <p:nvPr/>
            </p:nvGrpSpPr>
            <p:grpSpPr>
              <a:xfrm>
                <a:off x="2400764" y="2232735"/>
                <a:ext cx="500525" cy="468000"/>
                <a:chOff x="720268" y="3904555"/>
                <a:chExt cx="439738" cy="411163"/>
              </a:xfrm>
            </p:grpSpPr>
            <p:sp>
              <p:nvSpPr>
                <p:cNvPr id="29" name="Freeform 7">
                  <a:extLst>
                    <a:ext uri="{FF2B5EF4-FFF2-40B4-BE49-F238E27FC236}">
                      <a16:creationId xmlns:a16="http://schemas.microsoft.com/office/drawing/2014/main" id="{D7F72B28-B771-6FD4-BBD1-16C099DA0CC2}"/>
                    </a:ext>
                  </a:extLst>
                </p:cNvPr>
                <p:cNvSpPr>
                  <a:spLocks/>
                </p:cNvSpPr>
                <p:nvPr/>
              </p:nvSpPr>
              <p:spPr bwMode="auto">
                <a:xfrm>
                  <a:off x="720268" y="4015680"/>
                  <a:ext cx="384175" cy="300038"/>
                </a:xfrm>
                <a:custGeom>
                  <a:avLst/>
                  <a:gdLst>
                    <a:gd name="T0" fmla="*/ 0 w 3184"/>
                    <a:gd name="T1" fmla="*/ 2043 h 2496"/>
                    <a:gd name="T2" fmla="*/ 569 w 3184"/>
                    <a:gd name="T3" fmla="*/ 2043 h 2496"/>
                    <a:gd name="T4" fmla="*/ 569 w 3184"/>
                    <a:gd name="T5" fmla="*/ 2496 h 2496"/>
                    <a:gd name="T6" fmla="*/ 796 w 3184"/>
                    <a:gd name="T7" fmla="*/ 2270 h 2496"/>
                    <a:gd name="T8" fmla="*/ 1024 w 3184"/>
                    <a:gd name="T9" fmla="*/ 2043 h 2496"/>
                    <a:gd name="T10" fmla="*/ 3184 w 3184"/>
                    <a:gd name="T11" fmla="*/ 2043 h 2496"/>
                    <a:gd name="T12" fmla="*/ 3184 w 3184"/>
                    <a:gd name="T13" fmla="*/ 0 h 2496"/>
                    <a:gd name="T14" fmla="*/ 0 w 3184"/>
                    <a:gd name="T15" fmla="*/ 0 h 2496"/>
                    <a:gd name="T16" fmla="*/ 0 w 3184"/>
                    <a:gd name="T17" fmla="*/ 2043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4" h="2496">
                      <a:moveTo>
                        <a:pt x="0" y="2043"/>
                      </a:moveTo>
                      <a:cubicBezTo>
                        <a:pt x="569" y="2043"/>
                        <a:pt x="569" y="2043"/>
                        <a:pt x="569" y="2043"/>
                      </a:cubicBezTo>
                      <a:cubicBezTo>
                        <a:pt x="569" y="2496"/>
                        <a:pt x="569" y="2496"/>
                        <a:pt x="569" y="2496"/>
                      </a:cubicBezTo>
                      <a:cubicBezTo>
                        <a:pt x="654" y="2440"/>
                        <a:pt x="711" y="2355"/>
                        <a:pt x="796" y="2270"/>
                      </a:cubicBezTo>
                      <a:cubicBezTo>
                        <a:pt x="882" y="2213"/>
                        <a:pt x="939" y="2128"/>
                        <a:pt x="1024" y="2043"/>
                      </a:cubicBezTo>
                      <a:cubicBezTo>
                        <a:pt x="3184" y="2043"/>
                        <a:pt x="3184" y="2043"/>
                        <a:pt x="3184" y="2043"/>
                      </a:cubicBezTo>
                      <a:cubicBezTo>
                        <a:pt x="3184" y="0"/>
                        <a:pt x="3184" y="0"/>
                        <a:pt x="3184" y="0"/>
                      </a:cubicBezTo>
                      <a:cubicBezTo>
                        <a:pt x="0" y="0"/>
                        <a:pt x="0" y="0"/>
                        <a:pt x="0" y="0"/>
                      </a:cubicBezTo>
                      <a:lnTo>
                        <a:pt x="0" y="2043"/>
                      </a:lnTo>
                      <a:close/>
                    </a:path>
                  </a:pathLst>
                </a:custGeom>
                <a:solidFill>
                  <a:srgbClr val="BFBFB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0" name="Freeform 8">
                  <a:extLst>
                    <a:ext uri="{FF2B5EF4-FFF2-40B4-BE49-F238E27FC236}">
                      <a16:creationId xmlns:a16="http://schemas.microsoft.com/office/drawing/2014/main" id="{00586BEA-C497-E90F-0408-04783B9D170B}"/>
                    </a:ext>
                  </a:extLst>
                </p:cNvPr>
                <p:cNvSpPr>
                  <a:spLocks/>
                </p:cNvSpPr>
                <p:nvPr/>
              </p:nvSpPr>
              <p:spPr bwMode="auto">
                <a:xfrm>
                  <a:off x="748843" y="3904555"/>
                  <a:ext cx="411163" cy="274638"/>
                </a:xfrm>
                <a:custGeom>
                  <a:avLst/>
                  <a:gdLst>
                    <a:gd name="T0" fmla="*/ 259 w 259"/>
                    <a:gd name="T1" fmla="*/ 173 h 173"/>
                    <a:gd name="T2" fmla="*/ 241 w 259"/>
                    <a:gd name="T3" fmla="*/ 173 h 173"/>
                    <a:gd name="T4" fmla="*/ 238 w 259"/>
                    <a:gd name="T5" fmla="*/ 53 h 173"/>
                    <a:gd name="T6" fmla="*/ 0 w 259"/>
                    <a:gd name="T7" fmla="*/ 53 h 173"/>
                    <a:gd name="T8" fmla="*/ 0 w 259"/>
                    <a:gd name="T9" fmla="*/ 0 h 173"/>
                    <a:gd name="T10" fmla="*/ 259 w 259"/>
                    <a:gd name="T11" fmla="*/ 0 h 173"/>
                    <a:gd name="T12" fmla="*/ 259 w 25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59" h="173">
                      <a:moveTo>
                        <a:pt x="259" y="173"/>
                      </a:moveTo>
                      <a:lnTo>
                        <a:pt x="241" y="173"/>
                      </a:lnTo>
                      <a:lnTo>
                        <a:pt x="238" y="53"/>
                      </a:lnTo>
                      <a:lnTo>
                        <a:pt x="0" y="53"/>
                      </a:lnTo>
                      <a:lnTo>
                        <a:pt x="0" y="0"/>
                      </a:lnTo>
                      <a:lnTo>
                        <a:pt x="259" y="0"/>
                      </a:lnTo>
                      <a:lnTo>
                        <a:pt x="259" y="17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Oval 9">
                  <a:extLst>
                    <a:ext uri="{FF2B5EF4-FFF2-40B4-BE49-F238E27FC236}">
                      <a16:creationId xmlns:a16="http://schemas.microsoft.com/office/drawing/2014/main" id="{66B1E30E-A0AA-3B93-A6B2-EA3E80769C35}"/>
                    </a:ext>
                  </a:extLst>
                </p:cNvPr>
                <p:cNvSpPr>
                  <a:spLocks noChangeArrowheads="1"/>
                </p:cNvSpPr>
                <p:nvPr/>
              </p:nvSpPr>
              <p:spPr bwMode="auto">
                <a:xfrm>
                  <a:off x="802818"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2" name="Oval 10">
                  <a:extLst>
                    <a:ext uri="{FF2B5EF4-FFF2-40B4-BE49-F238E27FC236}">
                      <a16:creationId xmlns:a16="http://schemas.microsoft.com/office/drawing/2014/main" id="{CE5F0321-FE1D-F763-3CFB-B785C12175EF}"/>
                    </a:ext>
                  </a:extLst>
                </p:cNvPr>
                <p:cNvSpPr>
                  <a:spLocks noChangeArrowheads="1"/>
                </p:cNvSpPr>
                <p:nvPr/>
              </p:nvSpPr>
              <p:spPr bwMode="auto">
                <a:xfrm>
                  <a:off x="883781" y="4110930"/>
                  <a:ext cx="55563"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3" name="Oval 11">
                  <a:extLst>
                    <a:ext uri="{FF2B5EF4-FFF2-40B4-BE49-F238E27FC236}">
                      <a16:creationId xmlns:a16="http://schemas.microsoft.com/office/drawing/2014/main" id="{5A3EB45C-7EC4-6AED-7137-364CABC17B14}"/>
                    </a:ext>
                  </a:extLst>
                </p:cNvPr>
                <p:cNvSpPr>
                  <a:spLocks noChangeArrowheads="1"/>
                </p:cNvSpPr>
                <p:nvPr/>
              </p:nvSpPr>
              <p:spPr bwMode="auto">
                <a:xfrm>
                  <a:off x="966331"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4" name="Freeform 12">
                  <a:extLst>
                    <a:ext uri="{FF2B5EF4-FFF2-40B4-BE49-F238E27FC236}">
                      <a16:creationId xmlns:a16="http://schemas.microsoft.com/office/drawing/2014/main" id="{08F5FD77-E343-EED5-F0D7-85B85398BFC1}"/>
                    </a:ext>
                  </a:extLst>
                </p:cNvPr>
                <p:cNvSpPr>
                  <a:spLocks/>
                </p:cNvSpPr>
                <p:nvPr/>
              </p:nvSpPr>
              <p:spPr bwMode="auto">
                <a:xfrm>
                  <a:off x="748843" y="3904555"/>
                  <a:ext cx="411163" cy="274638"/>
                </a:xfrm>
                <a:custGeom>
                  <a:avLst/>
                  <a:gdLst>
                    <a:gd name="T0" fmla="*/ 259 w 259"/>
                    <a:gd name="T1" fmla="*/ 173 h 173"/>
                    <a:gd name="T2" fmla="*/ 241 w 259"/>
                    <a:gd name="T3" fmla="*/ 173 h 173"/>
                    <a:gd name="T4" fmla="*/ 238 w 259"/>
                    <a:gd name="T5" fmla="*/ 53 h 173"/>
                    <a:gd name="T6" fmla="*/ 0 w 259"/>
                    <a:gd name="T7" fmla="*/ 53 h 173"/>
                    <a:gd name="T8" fmla="*/ 0 w 259"/>
                    <a:gd name="T9" fmla="*/ 0 h 173"/>
                    <a:gd name="T10" fmla="*/ 259 w 259"/>
                    <a:gd name="T11" fmla="*/ 0 h 173"/>
                    <a:gd name="T12" fmla="*/ 259 w 25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59" h="173">
                      <a:moveTo>
                        <a:pt x="259" y="173"/>
                      </a:moveTo>
                      <a:lnTo>
                        <a:pt x="241" y="173"/>
                      </a:lnTo>
                      <a:lnTo>
                        <a:pt x="238" y="53"/>
                      </a:lnTo>
                      <a:lnTo>
                        <a:pt x="0" y="53"/>
                      </a:lnTo>
                      <a:lnTo>
                        <a:pt x="0" y="0"/>
                      </a:lnTo>
                      <a:lnTo>
                        <a:pt x="259" y="0"/>
                      </a:lnTo>
                      <a:lnTo>
                        <a:pt x="259" y="173"/>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Oval 13">
                  <a:extLst>
                    <a:ext uri="{FF2B5EF4-FFF2-40B4-BE49-F238E27FC236}">
                      <a16:creationId xmlns:a16="http://schemas.microsoft.com/office/drawing/2014/main" id="{AE369CDF-0C60-57F9-2B15-BF23A3BD3494}"/>
                    </a:ext>
                  </a:extLst>
                </p:cNvPr>
                <p:cNvSpPr>
                  <a:spLocks noChangeArrowheads="1"/>
                </p:cNvSpPr>
                <p:nvPr/>
              </p:nvSpPr>
              <p:spPr bwMode="auto">
                <a:xfrm>
                  <a:off x="802818"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6" name="Oval 14">
                  <a:extLst>
                    <a:ext uri="{FF2B5EF4-FFF2-40B4-BE49-F238E27FC236}">
                      <a16:creationId xmlns:a16="http://schemas.microsoft.com/office/drawing/2014/main" id="{AA5310C6-ED8C-B3EE-ECFF-400891578042}"/>
                    </a:ext>
                  </a:extLst>
                </p:cNvPr>
                <p:cNvSpPr>
                  <a:spLocks noChangeArrowheads="1"/>
                </p:cNvSpPr>
                <p:nvPr/>
              </p:nvSpPr>
              <p:spPr bwMode="auto">
                <a:xfrm>
                  <a:off x="883781" y="4110930"/>
                  <a:ext cx="55563"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7" name="Oval 15">
                  <a:extLst>
                    <a:ext uri="{FF2B5EF4-FFF2-40B4-BE49-F238E27FC236}">
                      <a16:creationId xmlns:a16="http://schemas.microsoft.com/office/drawing/2014/main" id="{08C6086B-3DA2-CA47-3D93-C2668C6895AC}"/>
                    </a:ext>
                  </a:extLst>
                </p:cNvPr>
                <p:cNvSpPr>
                  <a:spLocks noChangeArrowheads="1"/>
                </p:cNvSpPr>
                <p:nvPr/>
              </p:nvSpPr>
              <p:spPr bwMode="auto">
                <a:xfrm>
                  <a:off x="966331"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38" name="Group 37" descr="Icon of gear with wrench">
              <a:extLst>
                <a:ext uri="{FF2B5EF4-FFF2-40B4-BE49-F238E27FC236}">
                  <a16:creationId xmlns:a16="http://schemas.microsoft.com/office/drawing/2014/main" id="{E2022AB2-4697-6C1B-A3DC-680DC7045757}"/>
                </a:ext>
              </a:extLst>
            </p:cNvPr>
            <p:cNvGrpSpPr>
              <a:grpSpLocks noChangeAspect="1"/>
            </p:cNvGrpSpPr>
            <p:nvPr/>
          </p:nvGrpSpPr>
          <p:grpSpPr>
            <a:xfrm>
              <a:off x="2474178" y="3346948"/>
              <a:ext cx="1007857" cy="1008000"/>
              <a:chOff x="3031668" y="4535768"/>
              <a:chExt cx="702132" cy="702232"/>
            </a:xfrm>
          </p:grpSpPr>
          <p:grpSp>
            <p:nvGrpSpPr>
              <p:cNvPr id="39" name="Group 38">
                <a:extLst>
                  <a:ext uri="{FF2B5EF4-FFF2-40B4-BE49-F238E27FC236}">
                    <a16:creationId xmlns:a16="http://schemas.microsoft.com/office/drawing/2014/main" id="{5AD2B8EF-862C-D74C-5B6D-E58539F0B422}"/>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3" name="Freeform 5">
                  <a:extLst>
                    <a:ext uri="{FF2B5EF4-FFF2-40B4-BE49-F238E27FC236}">
                      <a16:creationId xmlns:a16="http://schemas.microsoft.com/office/drawing/2014/main" id="{82E0553B-CED5-5EFF-8D8A-847DFA72866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4" name="Freeform 6">
                  <a:extLst>
                    <a:ext uri="{FF2B5EF4-FFF2-40B4-BE49-F238E27FC236}">
                      <a16:creationId xmlns:a16="http://schemas.microsoft.com/office/drawing/2014/main" id="{D7EDA45B-6CF0-1419-E7C5-E38375E74B1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0" name="Group 39" descr="Icon of gear with wrench">
                <a:extLst>
                  <a:ext uri="{FF2B5EF4-FFF2-40B4-BE49-F238E27FC236}">
                    <a16:creationId xmlns:a16="http://schemas.microsoft.com/office/drawing/2014/main" id="{28C7BEDB-4666-0D28-6768-D76E48606441}"/>
                  </a:ext>
                </a:extLst>
              </p:cNvPr>
              <p:cNvGrpSpPr>
                <a:grpSpLocks noChangeAspect="1"/>
              </p:cNvGrpSpPr>
              <p:nvPr/>
            </p:nvGrpSpPr>
            <p:grpSpPr>
              <a:xfrm>
                <a:off x="3184901" y="4689371"/>
                <a:ext cx="395667" cy="395027"/>
                <a:chOff x="7864722" y="585318"/>
                <a:chExt cx="682910" cy="681808"/>
              </a:xfrm>
              <a:solidFill>
                <a:srgbClr val="3C3C41"/>
              </a:solidFill>
            </p:grpSpPr>
            <p:sp>
              <p:nvSpPr>
                <p:cNvPr id="41" name="Freeform: Shape 40">
                  <a:extLst>
                    <a:ext uri="{FF2B5EF4-FFF2-40B4-BE49-F238E27FC236}">
                      <a16:creationId xmlns:a16="http://schemas.microsoft.com/office/drawing/2014/main" id="{2BB3C2CF-4000-C0D3-F4DB-F8A68F7F4D31}"/>
                    </a:ext>
                  </a:extLst>
                </p:cNvPr>
                <p:cNvSpPr/>
                <p:nvPr/>
              </p:nvSpPr>
              <p:spPr>
                <a:xfrm>
                  <a:off x="7864722" y="585318"/>
                  <a:ext cx="681808" cy="681808"/>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D9154235-4993-283B-9F16-D5DB7A2288E4}"/>
                    </a:ext>
                  </a:extLst>
                </p:cNvPr>
                <p:cNvSpPr/>
                <p:nvPr/>
              </p:nvSpPr>
              <p:spPr>
                <a:xfrm>
                  <a:off x="8060626" y="775232"/>
                  <a:ext cx="487006" cy="487006"/>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grpSp>
          <p:nvGrpSpPr>
            <p:cNvPr id="45" name="Group 44" descr="Icon of document with check list">
              <a:extLst>
                <a:ext uri="{FF2B5EF4-FFF2-40B4-BE49-F238E27FC236}">
                  <a16:creationId xmlns:a16="http://schemas.microsoft.com/office/drawing/2014/main" id="{655075E1-BE32-8C3D-CD14-1632BF1E1B32}"/>
                </a:ext>
              </a:extLst>
            </p:cNvPr>
            <p:cNvGrpSpPr>
              <a:grpSpLocks noChangeAspect="1"/>
            </p:cNvGrpSpPr>
            <p:nvPr/>
          </p:nvGrpSpPr>
          <p:grpSpPr>
            <a:xfrm>
              <a:off x="2138473" y="4728275"/>
              <a:ext cx="1007857" cy="1008000"/>
              <a:chOff x="418643" y="4853834"/>
              <a:chExt cx="717140" cy="717242"/>
            </a:xfrm>
          </p:grpSpPr>
          <p:grpSp>
            <p:nvGrpSpPr>
              <p:cNvPr id="46" name="Group 45">
                <a:extLst>
                  <a:ext uri="{FF2B5EF4-FFF2-40B4-BE49-F238E27FC236}">
                    <a16:creationId xmlns:a16="http://schemas.microsoft.com/office/drawing/2014/main" id="{0194A13D-E02C-67DB-9889-24FE763B9149}"/>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8" name="Freeform 5">
                  <a:extLst>
                    <a:ext uri="{FF2B5EF4-FFF2-40B4-BE49-F238E27FC236}">
                      <a16:creationId xmlns:a16="http://schemas.microsoft.com/office/drawing/2014/main" id="{657CBD38-C60C-89ED-2740-6FBF7C3FD98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9" name="Freeform 6">
                  <a:extLst>
                    <a:ext uri="{FF2B5EF4-FFF2-40B4-BE49-F238E27FC236}">
                      <a16:creationId xmlns:a16="http://schemas.microsoft.com/office/drawing/2014/main" id="{781C546D-3E15-09BA-921E-EA513E736576}"/>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7" name="Group 46" descr="Icon of document with check list">
                <a:extLst>
                  <a:ext uri="{FF2B5EF4-FFF2-40B4-BE49-F238E27FC236}">
                    <a16:creationId xmlns:a16="http://schemas.microsoft.com/office/drawing/2014/main" id="{B62552E9-9478-67C6-966B-E6FDE7DD3846}"/>
                  </a:ext>
                </a:extLst>
              </p:cNvPr>
              <p:cNvGrpSpPr>
                <a:grpSpLocks noChangeAspect="1"/>
              </p:cNvGrpSpPr>
              <p:nvPr/>
            </p:nvGrpSpPr>
            <p:grpSpPr>
              <a:xfrm>
                <a:off x="644013" y="5035533"/>
                <a:ext cx="266400" cy="353844"/>
                <a:chOff x="9068462" y="4294986"/>
                <a:chExt cx="345641" cy="459094"/>
              </a:xfrm>
            </p:grpSpPr>
            <p:sp>
              <p:nvSpPr>
                <p:cNvPr id="48" name="Freeform: Shape 47">
                  <a:extLst>
                    <a:ext uri="{FF2B5EF4-FFF2-40B4-BE49-F238E27FC236}">
                      <a16:creationId xmlns:a16="http://schemas.microsoft.com/office/drawing/2014/main" id="{C98A754B-B515-29A0-A13F-A199A3085023}"/>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49" name="Freeform: Shape 48">
                  <a:extLst>
                    <a:ext uri="{FF2B5EF4-FFF2-40B4-BE49-F238E27FC236}">
                      <a16:creationId xmlns:a16="http://schemas.microsoft.com/office/drawing/2014/main" id="{1C30388D-D703-ECEC-17F8-B91475D7C808}"/>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50" name="Freeform: Shape 49">
                  <a:extLst>
                    <a:ext uri="{FF2B5EF4-FFF2-40B4-BE49-F238E27FC236}">
                      <a16:creationId xmlns:a16="http://schemas.microsoft.com/office/drawing/2014/main" id="{3EEBFB00-D9CB-415A-79E3-0F78ADF50645}"/>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1" name="Freeform: Shape 50">
                  <a:extLst>
                    <a:ext uri="{FF2B5EF4-FFF2-40B4-BE49-F238E27FC236}">
                      <a16:creationId xmlns:a16="http://schemas.microsoft.com/office/drawing/2014/main" id="{0F6F6AB7-16A5-AA65-45E3-D85091892B52}"/>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2" name="Freeform: Shape 51">
                  <a:extLst>
                    <a:ext uri="{FF2B5EF4-FFF2-40B4-BE49-F238E27FC236}">
                      <a16:creationId xmlns:a16="http://schemas.microsoft.com/office/drawing/2014/main" id="{E99B082A-5B14-FC15-72E0-C750A694D50E}"/>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3" name="Freeform: Shape 52">
                  <a:extLst>
                    <a:ext uri="{FF2B5EF4-FFF2-40B4-BE49-F238E27FC236}">
                      <a16:creationId xmlns:a16="http://schemas.microsoft.com/office/drawing/2014/main" id="{BF7FADEC-898D-280F-88AA-F32C5DC94993}"/>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4" name="Freeform: Shape 53">
                  <a:extLst>
                    <a:ext uri="{FF2B5EF4-FFF2-40B4-BE49-F238E27FC236}">
                      <a16:creationId xmlns:a16="http://schemas.microsoft.com/office/drawing/2014/main" id="{F6A6C936-5A48-6F0C-7C5A-58B426EBC9C4}"/>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5" name="Freeform: Shape 54">
                  <a:extLst>
                    <a:ext uri="{FF2B5EF4-FFF2-40B4-BE49-F238E27FC236}">
                      <a16:creationId xmlns:a16="http://schemas.microsoft.com/office/drawing/2014/main" id="{8B5415BD-9405-CFC7-C0F1-A6F35A409E3D}"/>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6" name="Freeform: Shape 55">
                  <a:extLst>
                    <a:ext uri="{FF2B5EF4-FFF2-40B4-BE49-F238E27FC236}">
                      <a16:creationId xmlns:a16="http://schemas.microsoft.com/office/drawing/2014/main" id="{B1406010-FB93-D770-7E80-8186CA378201}"/>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7" name="Freeform: Shape 56">
                  <a:extLst>
                    <a:ext uri="{FF2B5EF4-FFF2-40B4-BE49-F238E27FC236}">
                      <a16:creationId xmlns:a16="http://schemas.microsoft.com/office/drawing/2014/main" id="{174ACA20-BEEB-6E3F-A3BF-9EC980458C08}"/>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grpSp>
        </p:grpSp>
      </p:grpSp>
      <p:sp>
        <p:nvSpPr>
          <p:cNvPr id="62" name="Rectangle 61">
            <a:extLst>
              <a:ext uri="{FF2B5EF4-FFF2-40B4-BE49-F238E27FC236}">
                <a16:creationId xmlns:a16="http://schemas.microsoft.com/office/drawing/2014/main" id="{2C55D107-2DFD-970A-CF8C-765B5A45720A}"/>
              </a:ext>
              <a:ext uri="{C183D7F6-B498-43B3-948B-1728B52AA6E4}">
                <adec:decorative xmlns:adec="http://schemas.microsoft.com/office/drawing/2017/decorative" val="1"/>
              </a:ext>
            </a:extLst>
          </p:cNvPr>
          <p:cNvSpPr/>
          <p:nvPr/>
        </p:nvSpPr>
        <p:spPr bwMode="auto">
          <a:xfrm>
            <a:off x="313983" y="1040518"/>
            <a:ext cx="8516035" cy="310285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5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066800" y="1428750"/>
            <a:ext cx="7724776" cy="2062103"/>
          </a:xfrm>
          <a:prstGeom prst="rect">
            <a:avLst/>
          </a:prstGeom>
          <a:noFill/>
        </p:spPr>
        <p:txBody>
          <a:bodyPr wrap="square" lIns="91440" tIns="45720" rIns="91440" bIns="45720" rtlCol="0" anchor="t">
            <a:spAutoFit/>
          </a:bodyPr>
          <a:lstStyle/>
          <a:p>
            <a:pPr algn="ctr"/>
            <a:r>
              <a:rPr lang="en-US" sz="3200" b="0" i="1" dirty="0">
                <a:solidFill>
                  <a:schemeClr val="tx2">
                    <a:lumMod val="60000"/>
                    <a:lumOff val="40000"/>
                  </a:schemeClr>
                </a:solidFill>
                <a:effectLst/>
                <a:latin typeface="Merriweather" panose="020F0502020204030204" pitchFamily="2" charset="0"/>
              </a:rPr>
              <a:t>“If you are not willing to learn, no one can help you.</a:t>
            </a:r>
          </a:p>
          <a:p>
            <a:pPr algn="ctr"/>
            <a:r>
              <a:rPr lang="en-US" sz="3200" b="0" i="1" dirty="0">
                <a:solidFill>
                  <a:schemeClr val="tx2">
                    <a:lumMod val="60000"/>
                    <a:lumOff val="40000"/>
                  </a:schemeClr>
                </a:solidFill>
                <a:effectLst/>
                <a:latin typeface="Merriweather" panose="020F0502020204030204" pitchFamily="2" charset="0"/>
              </a:rPr>
              <a:t> If you are determined to learn, no one can stop you.”</a:t>
            </a:r>
          </a:p>
        </p:txBody>
      </p:sp>
    </p:spTree>
    <p:extLst>
      <p:ext uri="{BB962C8B-B14F-4D97-AF65-F5344CB8AC3E}">
        <p14:creationId xmlns:p14="http://schemas.microsoft.com/office/powerpoint/2010/main" val="112056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rmAutofit/>
          </a:bodyPr>
          <a:lstStyle/>
          <a:p>
            <a:r>
              <a:rPr lang="en-US" sz="4000" dirty="0"/>
              <a:t>Set up customer journeys</a:t>
            </a:r>
          </a:p>
        </p:txBody>
      </p:sp>
      <p:pic>
        <p:nvPicPr>
          <p:cNvPr id="4" name="Picture 3" descr="A screenshot for Set up customer journeys.">
            <a:extLst>
              <a:ext uri="{FF2B5EF4-FFF2-40B4-BE49-F238E27FC236}">
                <a16:creationId xmlns:a16="http://schemas.microsoft.com/office/drawing/2014/main" id="{37D2BE4B-9100-7568-204E-7A65EA1DF510}"/>
              </a:ext>
            </a:extLst>
          </p:cNvPr>
          <p:cNvPicPr>
            <a:picLocks noChangeAspect="1"/>
          </p:cNvPicPr>
          <p:nvPr/>
        </p:nvPicPr>
        <p:blipFill>
          <a:blip r:embed="rId3"/>
          <a:stretch>
            <a:fillRect/>
          </a:stretch>
        </p:blipFill>
        <p:spPr>
          <a:xfrm>
            <a:off x="228600" y="1063229"/>
            <a:ext cx="8122874" cy="3405359"/>
          </a:xfrm>
          <a:prstGeom prst="rect">
            <a:avLst/>
          </a:prstGeom>
        </p:spPr>
      </p:pic>
    </p:spTree>
    <p:extLst>
      <p:ext uri="{BB962C8B-B14F-4D97-AF65-F5344CB8AC3E}">
        <p14:creationId xmlns:p14="http://schemas.microsoft.com/office/powerpoint/2010/main" val="349232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1CA9-FC95-254E-7CEE-A767BD789B03}"/>
              </a:ext>
            </a:extLst>
          </p:cNvPr>
          <p:cNvSpPr>
            <a:spLocks noGrp="1"/>
          </p:cNvSpPr>
          <p:nvPr>
            <p:ph type="title"/>
          </p:nvPr>
        </p:nvSpPr>
        <p:spPr/>
        <p:txBody>
          <a:bodyPr>
            <a:normAutofit/>
          </a:bodyPr>
          <a:lstStyle/>
          <a:p>
            <a:r>
              <a:rPr lang="en-US" sz="4000" dirty="0"/>
              <a:t>Marketing on social media</a:t>
            </a:r>
          </a:p>
        </p:txBody>
      </p:sp>
      <p:sp>
        <p:nvSpPr>
          <p:cNvPr id="3" name="TextBox 2">
            <a:extLst>
              <a:ext uri="{FF2B5EF4-FFF2-40B4-BE49-F238E27FC236}">
                <a16:creationId xmlns:a16="http://schemas.microsoft.com/office/drawing/2014/main" id="{14E296FA-2559-20A4-56F0-DA62E19DBD50}"/>
              </a:ext>
            </a:extLst>
          </p:cNvPr>
          <p:cNvSpPr txBox="1"/>
          <p:nvPr/>
        </p:nvSpPr>
        <p:spPr>
          <a:xfrm>
            <a:off x="346710" y="1036320"/>
            <a:ext cx="8169403" cy="2728952"/>
          </a:xfrm>
          <a:prstGeom prst="rect">
            <a:avLst/>
          </a:prstGeom>
          <a:noFill/>
        </p:spPr>
        <p:txBody>
          <a:bodyPr wrap="square" lIns="0" tIns="0" rIns="0" bIns="0" rtlCol="0">
            <a:spAutoFit/>
          </a:bodyPr>
          <a:lstStyle/>
          <a:p>
            <a:pPr marL="257175" indent="-257175">
              <a:spcBef>
                <a:spcPts val="450"/>
              </a:spcBef>
              <a:buFont typeface="Arial" panose="020B0604020202020204" pitchFamily="34" charset="0"/>
              <a:buChar char="•"/>
            </a:pPr>
            <a:r>
              <a:rPr lang="en-US" dirty="0">
                <a:latin typeface="+mj-lt"/>
              </a:rPr>
              <a:t>Schedule and post messages on social media</a:t>
            </a:r>
          </a:p>
          <a:p>
            <a:pPr marL="513675" lvl="1" indent="-257175">
              <a:spcBef>
                <a:spcPts val="750"/>
              </a:spcBef>
              <a:buFont typeface="Courier New" panose="02070309020205020404" pitchFamily="49" charset="0"/>
              <a:buChar char="o"/>
            </a:pPr>
            <a:r>
              <a:rPr lang="en-US" sz="1500" dirty="0"/>
              <a:t>Post from any social media account (authenticated by your admin in Marketing)</a:t>
            </a:r>
          </a:p>
          <a:p>
            <a:pPr>
              <a:spcBef>
                <a:spcPts val="900"/>
              </a:spcBef>
            </a:pPr>
            <a:endParaRPr lang="en-US" dirty="0">
              <a:latin typeface="+mj-lt"/>
            </a:endParaRPr>
          </a:p>
          <a:p>
            <a:pPr marL="257175" indent="-257175">
              <a:spcBef>
                <a:spcPts val="900"/>
              </a:spcBef>
              <a:buFont typeface="Arial" panose="020B0604020202020204" pitchFamily="34" charset="0"/>
              <a:buChar char="•"/>
            </a:pPr>
            <a:r>
              <a:rPr lang="en-US" dirty="0">
                <a:latin typeface="+mj-lt"/>
              </a:rPr>
              <a:t>Marketing on LinkedIn</a:t>
            </a:r>
          </a:p>
          <a:p>
            <a:pPr marL="513675" lvl="1" indent="-257175">
              <a:spcBef>
                <a:spcPts val="750"/>
              </a:spcBef>
              <a:buFont typeface="Courier New" panose="02070309020205020404" pitchFamily="49" charset="0"/>
              <a:buChar char="o"/>
            </a:pPr>
            <a:r>
              <a:rPr lang="en-US" sz="1500" dirty="0"/>
              <a:t>Import leads from LinkedIn Lead Gen Forms into Marketing </a:t>
            </a:r>
          </a:p>
          <a:p>
            <a:pPr marL="513675" lvl="1" indent="-257175">
              <a:spcBef>
                <a:spcPts val="750"/>
              </a:spcBef>
              <a:buFont typeface="Courier New" panose="02070309020205020404" pitchFamily="49" charset="0"/>
              <a:buChar char="o"/>
            </a:pPr>
            <a:r>
              <a:rPr lang="en-US" sz="1500" dirty="0"/>
              <a:t>Design customer journey triggers </a:t>
            </a:r>
            <a:r>
              <a:rPr lang="en-US" sz="1500" dirty="0" err="1"/>
              <a:t>reacing</a:t>
            </a:r>
            <a:r>
              <a:rPr lang="en-US" sz="1500" dirty="0"/>
              <a:t> to Lead Gen Form submissions</a:t>
            </a:r>
          </a:p>
          <a:p>
            <a:pPr marL="513675" lvl="1" indent="-257175">
              <a:spcBef>
                <a:spcPts val="750"/>
              </a:spcBef>
              <a:buFont typeface="Courier New" panose="02070309020205020404" pitchFamily="49" charset="0"/>
              <a:buChar char="o"/>
            </a:pPr>
            <a:r>
              <a:rPr lang="en-US" sz="1500" dirty="0"/>
              <a:t>Create LinkedIn Matched Audiences based on Marketing segments </a:t>
            </a:r>
          </a:p>
          <a:p>
            <a:pPr marL="513675" lvl="1" indent="-257175">
              <a:spcBef>
                <a:spcPts val="750"/>
              </a:spcBef>
              <a:buFont typeface="Courier New" panose="02070309020205020404" pitchFamily="49" charset="0"/>
              <a:buChar char="o"/>
            </a:pPr>
            <a:r>
              <a:rPr lang="en-US" sz="1500" dirty="0"/>
              <a:t>Schedule and publish social posts to LinkedIn from Marketing</a:t>
            </a:r>
          </a:p>
        </p:txBody>
      </p:sp>
    </p:spTree>
    <p:extLst>
      <p:ext uri="{BB962C8B-B14F-4D97-AF65-F5344CB8AC3E}">
        <p14:creationId xmlns:p14="http://schemas.microsoft.com/office/powerpoint/2010/main" val="12540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fontScale="90000"/>
          </a:bodyPr>
          <a:lstStyle/>
          <a:p>
            <a:r>
              <a:rPr lang="en-US" dirty="0"/>
              <a:t>Event management</a:t>
            </a:r>
          </a:p>
        </p:txBody>
      </p:sp>
      <p:sp>
        <p:nvSpPr>
          <p:cNvPr id="2" name="Text Placeholder 4">
            <a:extLst>
              <a:ext uri="{FF2B5EF4-FFF2-40B4-BE49-F238E27FC236}">
                <a16:creationId xmlns:a16="http://schemas.microsoft.com/office/drawing/2014/main" id="{6B21947E-EBA6-27A9-B211-12A56506D8CD}"/>
              </a:ext>
            </a:extLst>
          </p:cNvPr>
          <p:cNvSpPr txBox="1">
            <a:spLocks/>
          </p:cNvSpPr>
          <p:nvPr/>
        </p:nvSpPr>
        <p:spPr>
          <a:xfrm>
            <a:off x="313983" y="1092673"/>
            <a:ext cx="2754000" cy="648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50" dirty="0">
                <a:latin typeface="+mj-lt"/>
              </a:rPr>
              <a:t>Create a root event record</a:t>
            </a:r>
            <a:endParaRPr lang="en-US" sz="1350" dirty="0">
              <a:latin typeface="+mj-lt"/>
            </a:endParaRPr>
          </a:p>
        </p:txBody>
      </p:sp>
      <p:sp>
        <p:nvSpPr>
          <p:cNvPr id="5" name="Text Placeholder 4">
            <a:extLst>
              <a:ext uri="{FF2B5EF4-FFF2-40B4-BE49-F238E27FC236}">
                <a16:creationId xmlns:a16="http://schemas.microsoft.com/office/drawing/2014/main" id="{237AB367-06BF-3049-DF67-C805D04AF066}"/>
              </a:ext>
            </a:extLst>
          </p:cNvPr>
          <p:cNvSpPr txBox="1">
            <a:spLocks/>
          </p:cNvSpPr>
          <p:nvPr/>
        </p:nvSpPr>
        <p:spPr>
          <a:xfrm>
            <a:off x="313983" y="1823192"/>
            <a:ext cx="2754000" cy="1620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50"/>
              </a:spcAft>
            </a:pPr>
            <a:r>
              <a:rPr lang="en-US" sz="1650" dirty="0">
                <a:latin typeface="+mj-lt"/>
              </a:rPr>
              <a:t>Main tabs:</a:t>
            </a:r>
          </a:p>
          <a:p>
            <a:pPr lvl="1">
              <a:lnSpc>
                <a:spcPct val="100000"/>
              </a:lnSpc>
              <a:spcBef>
                <a:spcPts val="150"/>
              </a:spcBef>
              <a:spcAft>
                <a:spcPts val="0"/>
              </a:spcAft>
            </a:pPr>
            <a:r>
              <a:rPr lang="en-US" sz="1350" dirty="0"/>
              <a:t>General | Agenda | Website and form |  Registration and attendance | Additional information | Post event | Room reservations | Recovery items | Related</a:t>
            </a:r>
          </a:p>
        </p:txBody>
      </p:sp>
      <p:sp>
        <p:nvSpPr>
          <p:cNvPr id="6" name="Text Placeholder 4">
            <a:extLst>
              <a:ext uri="{FF2B5EF4-FFF2-40B4-BE49-F238E27FC236}">
                <a16:creationId xmlns:a16="http://schemas.microsoft.com/office/drawing/2014/main" id="{6A5E4247-9F06-B69B-C762-FCE5DFEBDAE2}"/>
              </a:ext>
            </a:extLst>
          </p:cNvPr>
          <p:cNvSpPr txBox="1">
            <a:spLocks/>
          </p:cNvSpPr>
          <p:nvPr/>
        </p:nvSpPr>
        <p:spPr>
          <a:xfrm>
            <a:off x="313983" y="3525710"/>
            <a:ext cx="2754000" cy="621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50" dirty="0">
                <a:latin typeface="+mj-lt"/>
              </a:rPr>
              <a:t>Create an event template</a:t>
            </a:r>
          </a:p>
          <a:p>
            <a:endParaRPr lang="en-US" sz="1350" dirty="0">
              <a:latin typeface="+mj-lt"/>
            </a:endParaRPr>
          </a:p>
        </p:txBody>
      </p:sp>
      <p:pic>
        <p:nvPicPr>
          <p:cNvPr id="4" name="Picture 3" descr="A screenshot for Introduction to event management.">
            <a:extLst>
              <a:ext uri="{FF2B5EF4-FFF2-40B4-BE49-F238E27FC236}">
                <a16:creationId xmlns:a16="http://schemas.microsoft.com/office/drawing/2014/main" id="{E419DC8F-4DA2-8315-4908-8F056AA14D7F}"/>
              </a:ext>
            </a:extLst>
          </p:cNvPr>
          <p:cNvPicPr>
            <a:picLocks noChangeAspect="1"/>
          </p:cNvPicPr>
          <p:nvPr/>
        </p:nvPicPr>
        <p:blipFill>
          <a:blip r:embed="rId3"/>
          <a:stretch>
            <a:fillRect/>
          </a:stretch>
        </p:blipFill>
        <p:spPr>
          <a:xfrm>
            <a:off x="3301812" y="1345795"/>
            <a:ext cx="5415418" cy="2451911"/>
          </a:xfrm>
          <a:prstGeom prst="rect">
            <a:avLst/>
          </a:prstGeom>
        </p:spPr>
      </p:pic>
    </p:spTree>
    <p:extLst>
      <p:ext uri="{BB962C8B-B14F-4D97-AF65-F5344CB8AC3E}">
        <p14:creationId xmlns:p14="http://schemas.microsoft.com/office/powerpoint/2010/main" val="237253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Autofit/>
          </a:bodyPr>
          <a:lstStyle/>
          <a:p>
            <a:r>
              <a:rPr lang="en-US" sz="3600" dirty="0"/>
              <a:t>Microsoft Teams webinar event</a:t>
            </a:r>
          </a:p>
        </p:txBody>
      </p:sp>
      <p:sp>
        <p:nvSpPr>
          <p:cNvPr id="3" name="Rectangle 2">
            <a:extLst>
              <a:ext uri="{FF2B5EF4-FFF2-40B4-BE49-F238E27FC236}">
                <a16:creationId xmlns:a16="http://schemas.microsoft.com/office/drawing/2014/main" id="{5B60F5A2-1BDE-D4C5-436C-ED1B1E571C49}"/>
              </a:ext>
              <a:ext uri="{C183D7F6-B498-43B3-948B-1728B52AA6E4}">
                <adec:decorative xmlns:adec="http://schemas.microsoft.com/office/drawing/2017/decorative" val="1"/>
              </a:ext>
            </a:extLst>
          </p:cNvPr>
          <p:cNvSpPr/>
          <p:nvPr/>
        </p:nvSpPr>
        <p:spPr bwMode="auto">
          <a:xfrm>
            <a:off x="313983" y="1695664"/>
            <a:ext cx="8516035" cy="25038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Content Placeholder 2">
            <a:extLst>
              <a:ext uri="{FF2B5EF4-FFF2-40B4-BE49-F238E27FC236}">
                <a16:creationId xmlns:a16="http://schemas.microsoft.com/office/drawing/2014/main" id="{198F301B-72C9-91A3-BBF2-6860934D826E}"/>
              </a:ext>
            </a:extLst>
          </p:cNvPr>
          <p:cNvSpPr txBox="1">
            <a:spLocks/>
          </p:cNvSpPr>
          <p:nvPr/>
        </p:nvSpPr>
        <p:spPr>
          <a:xfrm>
            <a:off x="314326" y="972001"/>
            <a:ext cx="8505608" cy="615357"/>
          </a:xfrm>
          <a:prstGeom prst="rect">
            <a:avLst/>
          </a:prstGeom>
        </p:spPr>
        <p:txBody>
          <a:bodyPr vert="horz" lIns="0" tIns="34290" rIns="0" bIns="3429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dirty="0">
                <a:solidFill>
                  <a:srgbClr val="171717"/>
                </a:solidFill>
                <a:latin typeface="Segoe UI" panose="020B0502040204020203" pitchFamily="34" charset="0"/>
              </a:rPr>
              <a:t>Teams event functionality is now incorporated directly into Marketing, allowing you to host Teams live events for webinars and Teams meetings for interactive online meetings.</a:t>
            </a:r>
            <a:endParaRPr lang="en-US" sz="1500" dirty="0"/>
          </a:p>
        </p:txBody>
      </p:sp>
      <p:pic>
        <p:nvPicPr>
          <p:cNvPr id="4" name="Picture 2" descr="Screenshot of Azure resource groups">
            <a:extLst>
              <a:ext uri="{FF2B5EF4-FFF2-40B4-BE49-F238E27FC236}">
                <a16:creationId xmlns:a16="http://schemas.microsoft.com/office/drawing/2014/main" id="{ED922502-5CE1-EF2E-5305-7B1169FC8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030" y="1752652"/>
            <a:ext cx="6041938" cy="238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49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6634-B48E-BD55-450C-8F04BF3E1123}"/>
              </a:ext>
            </a:extLst>
          </p:cNvPr>
          <p:cNvSpPr>
            <a:spLocks noGrp="1"/>
          </p:cNvSpPr>
          <p:nvPr>
            <p:ph type="title"/>
          </p:nvPr>
        </p:nvSpPr>
        <p:spPr/>
        <p:txBody>
          <a:bodyPr/>
          <a:lstStyle/>
          <a:p>
            <a:r>
              <a:rPr lang="en-US" dirty="0"/>
              <a:t>Event website</a:t>
            </a:r>
          </a:p>
        </p:txBody>
      </p:sp>
      <p:sp>
        <p:nvSpPr>
          <p:cNvPr id="4" name="TextBox 3">
            <a:extLst>
              <a:ext uri="{FF2B5EF4-FFF2-40B4-BE49-F238E27FC236}">
                <a16:creationId xmlns:a16="http://schemas.microsoft.com/office/drawing/2014/main" id="{740C9384-0916-FA40-A5EC-BF446F529096}"/>
              </a:ext>
            </a:extLst>
          </p:cNvPr>
          <p:cNvSpPr txBox="1"/>
          <p:nvPr/>
        </p:nvSpPr>
        <p:spPr>
          <a:xfrm>
            <a:off x="313982" y="1093501"/>
            <a:ext cx="3864613" cy="1892698"/>
          </a:xfrm>
          <a:prstGeom prst="rect">
            <a:avLst/>
          </a:prstGeom>
          <a:noFill/>
        </p:spPr>
        <p:txBody>
          <a:bodyPr wrap="square" lIns="0" tIns="0" rIns="0" bIns="0" rtlCol="0">
            <a:spAutoFit/>
          </a:bodyPr>
          <a:lstStyle/>
          <a:p>
            <a:pPr marL="257175" indent="-257175">
              <a:lnSpc>
                <a:spcPct val="110000"/>
              </a:lnSpc>
              <a:spcBef>
                <a:spcPts val="1800"/>
              </a:spcBef>
              <a:buFont typeface="Arial" panose="020B0604020202020204" pitchFamily="34" charset="0"/>
              <a:buChar char="•"/>
            </a:pPr>
            <a:r>
              <a:rPr lang="en-US" sz="1650" dirty="0"/>
              <a:t>Online resource where people can read about your event, create an account, register, and other actions</a:t>
            </a:r>
          </a:p>
          <a:p>
            <a:pPr marL="257175" indent="-257175">
              <a:lnSpc>
                <a:spcPct val="110000"/>
              </a:lnSpc>
              <a:spcBef>
                <a:spcPts val="1800"/>
              </a:spcBef>
              <a:buFont typeface="Arial" panose="020B0604020202020204" pitchFamily="34" charset="0"/>
              <a:buChar char="•"/>
            </a:pPr>
            <a:r>
              <a:rPr lang="en-US" sz="1650" dirty="0"/>
              <a:t>Installed into Power Apps portals solution the first time Dynamics 365 Marketing is installed</a:t>
            </a:r>
          </a:p>
        </p:txBody>
      </p:sp>
      <p:pic>
        <p:nvPicPr>
          <p:cNvPr id="6" name="Picture 5" descr="Sitemap for the standard event website.">
            <a:extLst>
              <a:ext uri="{FF2B5EF4-FFF2-40B4-BE49-F238E27FC236}">
                <a16:creationId xmlns:a16="http://schemas.microsoft.com/office/drawing/2014/main" id="{663A755F-9222-D093-AA61-9CF4698C9516}"/>
              </a:ext>
            </a:extLst>
          </p:cNvPr>
          <p:cNvPicPr>
            <a:picLocks noChangeAspect="1"/>
          </p:cNvPicPr>
          <p:nvPr/>
        </p:nvPicPr>
        <p:blipFill>
          <a:blip r:embed="rId3"/>
          <a:stretch>
            <a:fillRect/>
          </a:stretch>
        </p:blipFill>
        <p:spPr>
          <a:xfrm>
            <a:off x="4408101" y="250625"/>
            <a:ext cx="4717723" cy="3962216"/>
          </a:xfrm>
          <a:prstGeom prst="rect">
            <a:avLst/>
          </a:prstGeom>
        </p:spPr>
      </p:pic>
    </p:spTree>
    <p:extLst>
      <p:ext uri="{BB962C8B-B14F-4D97-AF65-F5344CB8AC3E}">
        <p14:creationId xmlns:p14="http://schemas.microsoft.com/office/powerpoint/2010/main" val="68388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a:bodyPr>
          <a:lstStyle/>
          <a:p>
            <a:r>
              <a:rPr lang="en-US" dirty="0"/>
              <a:t>Insights in Dynamics 365 Marketing</a:t>
            </a:r>
          </a:p>
        </p:txBody>
      </p:sp>
      <p:sp>
        <p:nvSpPr>
          <p:cNvPr id="2" name="Text Placeholder 8">
            <a:extLst>
              <a:ext uri="{FF2B5EF4-FFF2-40B4-BE49-F238E27FC236}">
                <a16:creationId xmlns:a16="http://schemas.microsoft.com/office/drawing/2014/main" id="{5E0CBC68-1B1F-AA98-6D5E-C60C18F2C6D7}"/>
              </a:ext>
            </a:extLst>
          </p:cNvPr>
          <p:cNvSpPr txBox="1">
            <a:spLocks/>
          </p:cNvSpPr>
          <p:nvPr/>
        </p:nvSpPr>
        <p:spPr>
          <a:xfrm>
            <a:off x="576695" y="2316140"/>
            <a:ext cx="1889361" cy="969496"/>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Open and use the insights form views</a:t>
            </a:r>
          </a:p>
        </p:txBody>
      </p:sp>
      <p:sp>
        <p:nvSpPr>
          <p:cNvPr id="3" name="Text Placeholder 9">
            <a:extLst>
              <a:ext uri="{FF2B5EF4-FFF2-40B4-BE49-F238E27FC236}">
                <a16:creationId xmlns:a16="http://schemas.microsoft.com/office/drawing/2014/main" id="{5EAE92DD-706F-88A2-23E7-45FE50165C5F}"/>
              </a:ext>
            </a:extLst>
          </p:cNvPr>
          <p:cNvSpPr txBox="1">
            <a:spLocks/>
          </p:cNvSpPr>
          <p:nvPr/>
        </p:nvSpPr>
        <p:spPr>
          <a:xfrm>
            <a:off x="3627320" y="2454640"/>
            <a:ext cx="1889361" cy="692497"/>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Move between insight categories</a:t>
            </a:r>
          </a:p>
        </p:txBody>
      </p:sp>
      <p:sp>
        <p:nvSpPr>
          <p:cNvPr id="4" name="Text Placeholder 10">
            <a:extLst>
              <a:ext uri="{FF2B5EF4-FFF2-40B4-BE49-F238E27FC236}">
                <a16:creationId xmlns:a16="http://schemas.microsoft.com/office/drawing/2014/main" id="{8330609D-13C4-759B-51EF-66276024A14B}"/>
              </a:ext>
            </a:extLst>
          </p:cNvPr>
          <p:cNvSpPr txBox="1">
            <a:spLocks/>
          </p:cNvSpPr>
          <p:nvPr/>
        </p:nvSpPr>
        <p:spPr>
          <a:xfrm>
            <a:off x="6677944" y="2316140"/>
            <a:ext cx="1889361" cy="969496"/>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Filter insights</a:t>
            </a:r>
            <a:br>
              <a:rPr lang="en-US" sz="1800"/>
            </a:br>
            <a:r>
              <a:rPr lang="en-US" sz="1800"/>
              <a:t>by date range</a:t>
            </a:r>
            <a:br>
              <a:rPr lang="en-US" sz="1800"/>
            </a:br>
            <a:r>
              <a:rPr lang="en-US" sz="1800"/>
              <a:t>and usage</a:t>
            </a:r>
          </a:p>
        </p:txBody>
      </p:sp>
    </p:spTree>
    <p:extLst>
      <p:ext uri="{BB962C8B-B14F-4D97-AF65-F5344CB8AC3E}">
        <p14:creationId xmlns:p14="http://schemas.microsoft.com/office/powerpoint/2010/main" val="55757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rmAutofit/>
          </a:bodyPr>
          <a:lstStyle/>
          <a:p>
            <a:r>
              <a:rPr lang="en-US" sz="4000" dirty="0"/>
              <a:t>Contact insights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4326" y="1092673"/>
            <a:ext cx="3763997" cy="1373289"/>
          </a:xfrm>
          <a:prstGeom prst="rect">
            <a:avLst/>
          </a:prstGeom>
        </p:spPr>
        <p:txBody>
          <a:bodyPr vert="horz" lIns="0" tIns="45720" rIns="0" bIns="45720" rtlCol="0">
            <a:noAutofit/>
          </a:bodyPr>
          <a:lstStyle/>
          <a:p>
            <a:pPr>
              <a:lnSpc>
                <a:spcPct val="110000"/>
              </a:lnSpc>
            </a:pPr>
            <a:r>
              <a:rPr lang="en-US" sz="1800" dirty="0">
                <a:solidFill>
                  <a:srgbClr val="1392B4"/>
                </a:solidFill>
              </a:rPr>
              <a:t>Find a complete history of how a selected contact has interacted with your marketing initiatives</a:t>
            </a:r>
          </a:p>
        </p:txBody>
      </p:sp>
      <p:pic>
        <p:nvPicPr>
          <p:cNvPr id="2" name="Picture 2" descr="Screenshot of the Contact Insights overview.">
            <a:extLst>
              <a:ext uri="{FF2B5EF4-FFF2-40B4-BE49-F238E27FC236}">
                <a16:creationId xmlns:a16="http://schemas.microsoft.com/office/drawing/2014/main" id="{02E190C2-4D8A-B713-1612-FEB68507D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24" y="1175848"/>
            <a:ext cx="4157636" cy="28675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195D38-DADB-F14C-3D82-1FBB8B3224E5}"/>
              </a:ext>
              <a:ext uri="{C183D7F6-B498-43B3-948B-1728B52AA6E4}">
                <adec:decorative xmlns:adec="http://schemas.microsoft.com/office/drawing/2017/decorative" val="1"/>
              </a:ext>
            </a:extLst>
          </p:cNvPr>
          <p:cNvSpPr/>
          <p:nvPr/>
        </p:nvSpPr>
        <p:spPr bwMode="auto">
          <a:xfrm>
            <a:off x="4406629" y="1092673"/>
            <a:ext cx="4423388" cy="305016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31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Customer journey insights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4326" y="972000"/>
            <a:ext cx="8505608" cy="510147"/>
          </a:xfrm>
          <a:prstGeom prst="rect">
            <a:avLst/>
          </a:prstGeom>
        </p:spPr>
        <p:txBody>
          <a:bodyPr vert="horz" lIns="0" tIns="45720" rIns="0" bIns="45720" rtlCol="0">
            <a:noAutofit/>
          </a:bodyPr>
          <a:lstStyle/>
          <a:p>
            <a:pPr>
              <a:lnSpc>
                <a:spcPct val="110000"/>
              </a:lnSpc>
            </a:pPr>
            <a:r>
              <a:rPr lang="en-US" sz="1650" dirty="0">
                <a:solidFill>
                  <a:srgbClr val="1392B4"/>
                </a:solidFill>
              </a:rPr>
              <a:t>Monitor the performance campaigns by analyzing each activity and their respective KPIs</a:t>
            </a:r>
          </a:p>
        </p:txBody>
      </p:sp>
      <p:sp>
        <p:nvSpPr>
          <p:cNvPr id="4" name="Rectangle 3">
            <a:extLst>
              <a:ext uri="{FF2B5EF4-FFF2-40B4-BE49-F238E27FC236}">
                <a16:creationId xmlns:a16="http://schemas.microsoft.com/office/drawing/2014/main" id="{99195D38-DADB-F14C-3D82-1FBB8B3224E5}"/>
              </a:ext>
              <a:ext uri="{C183D7F6-B498-43B3-948B-1728B52AA6E4}">
                <adec:decorative xmlns:adec="http://schemas.microsoft.com/office/drawing/2017/decorative" val="1"/>
              </a:ext>
            </a:extLst>
          </p:cNvPr>
          <p:cNvSpPr/>
          <p:nvPr/>
        </p:nvSpPr>
        <p:spPr bwMode="auto">
          <a:xfrm>
            <a:off x="313983" y="1437262"/>
            <a:ext cx="8516035" cy="2705571"/>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creenshot of the Designer tab showing a journey.">
            <a:extLst>
              <a:ext uri="{FF2B5EF4-FFF2-40B4-BE49-F238E27FC236}">
                <a16:creationId xmlns:a16="http://schemas.microsoft.com/office/drawing/2014/main" id="{C122D760-8D59-4041-CB45-1DF716446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0007" y="1514721"/>
            <a:ext cx="5797898" cy="259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0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Customer Engagement</a:t>
            </a:r>
          </a:p>
        </p:txBody>
      </p:sp>
    </p:spTree>
    <p:extLst>
      <p:ext uri="{BB962C8B-B14F-4D97-AF65-F5344CB8AC3E}">
        <p14:creationId xmlns:p14="http://schemas.microsoft.com/office/powerpoint/2010/main" val="360231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AA4292-A217-A4C6-55E2-27E01F7058A6}"/>
              </a:ext>
              <a:ext uri="{C183D7F6-B498-43B3-948B-1728B52AA6E4}">
                <adec:decorative xmlns:adec="http://schemas.microsoft.com/office/drawing/2017/decorative" val="1"/>
              </a:ext>
            </a:extLst>
          </p:cNvPr>
          <p:cNvSpPr/>
          <p:nvPr/>
        </p:nvSpPr>
        <p:spPr bwMode="auto">
          <a:xfrm>
            <a:off x="313982" y="840518"/>
            <a:ext cx="8505951" cy="3412395"/>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2157" y="92073"/>
            <a:ext cx="8229600" cy="857250"/>
          </a:xfrm>
        </p:spPr>
        <p:txBody>
          <a:bodyPr>
            <a:noAutofit/>
          </a:bodyPr>
          <a:lstStyle/>
          <a:p>
            <a:r>
              <a:rPr lang="en-GB" sz="3200" dirty="0"/>
              <a:t>Dynamics 365 Customer Service</a:t>
            </a:r>
          </a:p>
        </p:txBody>
      </p:sp>
      <p:pic>
        <p:nvPicPr>
          <p:cNvPr id="1026" name="Picture 2" descr="Diagram of Customer Service case flow.">
            <a:extLst>
              <a:ext uri="{FF2B5EF4-FFF2-40B4-BE49-F238E27FC236}">
                <a16:creationId xmlns:a16="http://schemas.microsoft.com/office/drawing/2014/main" id="{ADBDD0B9-36AC-44C5-9016-D3BE5506CB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2607" y="877259"/>
            <a:ext cx="6075386" cy="332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5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52425" y="1276350"/>
            <a:ext cx="7724776" cy="25237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6DDD9"/>
                </a:solidFill>
                <a:effectLst/>
                <a:uLnTx/>
                <a:uFillTx/>
                <a:latin typeface="Conthrax Sb"/>
                <a:ea typeface="+mn-ea"/>
                <a:cs typeface="+mn-cs"/>
              </a:rPr>
              <a:t>Agenda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CRM Systems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Microsoft Dynamics 365 CRM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Modules of Dynamics 365 CRM</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Sales</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Marketing</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Customer Service</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Field Service</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Project Service </a:t>
            </a:r>
          </a:p>
        </p:txBody>
      </p:sp>
    </p:spTree>
    <p:extLst>
      <p:ext uri="{BB962C8B-B14F-4D97-AF65-F5344CB8AC3E}">
        <p14:creationId xmlns:p14="http://schemas.microsoft.com/office/powerpoint/2010/main" val="71651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F1A6F9-AED0-1153-DF4D-B479D177D809}"/>
              </a:ext>
              <a:ext uri="{C183D7F6-B498-43B3-948B-1728B52AA6E4}">
                <adec:decorative xmlns:adec="http://schemas.microsoft.com/office/drawing/2017/decorative" val="1"/>
              </a:ext>
            </a:extLst>
          </p:cNvPr>
          <p:cNvSpPr/>
          <p:nvPr/>
        </p:nvSpPr>
        <p:spPr bwMode="auto">
          <a:xfrm>
            <a:off x="313982" y="840518"/>
            <a:ext cx="8368736" cy="3421240"/>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1D176FB4-8FB9-4E84-B024-AF79D9CF97DF}"/>
              </a:ext>
            </a:extLst>
          </p:cNvPr>
          <p:cNvSpPr>
            <a:spLocks noGrp="1"/>
          </p:cNvSpPr>
          <p:nvPr>
            <p:ph type="title"/>
          </p:nvPr>
        </p:nvSpPr>
        <p:spPr>
          <a:xfrm>
            <a:off x="457200" y="110009"/>
            <a:ext cx="8229600" cy="857250"/>
          </a:xfrm>
        </p:spPr>
        <p:txBody>
          <a:bodyPr>
            <a:normAutofit/>
          </a:bodyPr>
          <a:lstStyle/>
          <a:p>
            <a:r>
              <a:rPr lang="en-GB" sz="3600" dirty="0"/>
              <a:t>End-to-end case management solution</a:t>
            </a:r>
          </a:p>
        </p:txBody>
      </p:sp>
      <p:pic>
        <p:nvPicPr>
          <p:cNvPr id="3076" name="Picture 4" descr="Components of the case management solution">
            <a:extLst>
              <a:ext uri="{FF2B5EF4-FFF2-40B4-BE49-F238E27FC236}">
                <a16:creationId xmlns:a16="http://schemas.microsoft.com/office/drawing/2014/main" id="{9E228F60-CDAF-4B73-B850-DDD9B64287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296" y="934750"/>
            <a:ext cx="5915767" cy="32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76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Customer:</a:t>
            </a:r>
          </a:p>
          <a:p>
            <a:pPr lvl="1"/>
            <a:r>
              <a:rPr lang="en-US" dirty="0"/>
              <a:t>A company, organization, or person that service is performed for</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Case:</a:t>
            </a:r>
          </a:p>
          <a:p>
            <a:pPr lvl="1"/>
            <a:r>
              <a:rPr lang="en-US" dirty="0"/>
              <a:t>Fundamental record type for Customer Service represents a single incident or service request</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Activity:</a:t>
            </a:r>
          </a:p>
          <a:p>
            <a:pPr lvl="1"/>
            <a:r>
              <a:rPr lang="en-GB" dirty="0"/>
              <a:t>Interactions between a business and its customers </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63016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Entitlement:</a:t>
            </a:r>
          </a:p>
          <a:p>
            <a:pPr lvl="1"/>
            <a:r>
              <a:rPr lang="en-US" dirty="0"/>
              <a:t>The amount of support a customer is entitled to aka a support contract</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Service Level Agreement:</a:t>
            </a:r>
          </a:p>
          <a:p>
            <a:pPr lvl="1"/>
            <a:r>
              <a:rPr lang="en-US" dirty="0"/>
              <a:t>The level of service that has been agreed with a customer </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Knowledge Base:</a:t>
            </a:r>
          </a:p>
          <a:p>
            <a:pPr lvl="1"/>
            <a:r>
              <a:rPr lang="en-GB" dirty="0"/>
              <a:t>Repository of knowledge articles to help resolve cases</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387938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Queue:</a:t>
            </a:r>
          </a:p>
          <a:p>
            <a:pPr lvl="1"/>
            <a:r>
              <a:rPr lang="en-US" dirty="0"/>
              <a:t>A way to manage the workload for cases and activities </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Assets:</a:t>
            </a:r>
          </a:p>
          <a:p>
            <a:pPr lvl="1"/>
            <a:r>
              <a:rPr lang="en-US" dirty="0"/>
              <a:t>Represents the item at a customer location that service is provided</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Service:</a:t>
            </a:r>
          </a:p>
          <a:p>
            <a:pPr lvl="1"/>
            <a:r>
              <a:rPr lang="en-GB" dirty="0"/>
              <a:t>Specifies the resources required to perform a service for a customer</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380056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DE8D6-28DB-B4C6-7A51-9E9155A153F7}"/>
              </a:ext>
              <a:ext uri="{C183D7F6-B498-43B3-948B-1728B52AA6E4}">
                <adec:decorative xmlns:adec="http://schemas.microsoft.com/office/drawing/2017/decorative" val="1"/>
              </a:ext>
            </a:extLst>
          </p:cNvPr>
          <p:cNvSpPr/>
          <p:nvPr/>
        </p:nvSpPr>
        <p:spPr bwMode="auto">
          <a:xfrm>
            <a:off x="324067" y="840518"/>
            <a:ext cx="8495867" cy="3481111"/>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864AED27-E5C5-FEC8-00BD-A5389BD9D9FC}"/>
              </a:ext>
            </a:extLst>
          </p:cNvPr>
          <p:cNvSpPr>
            <a:spLocks noGrp="1"/>
          </p:cNvSpPr>
          <p:nvPr>
            <p:ph type="title" idx="4294967295"/>
          </p:nvPr>
        </p:nvSpPr>
        <p:spPr>
          <a:xfrm>
            <a:off x="457200" y="96298"/>
            <a:ext cx="8229600" cy="857250"/>
          </a:xfrm>
        </p:spPr>
        <p:txBody>
          <a:bodyPr>
            <a:noAutofit/>
          </a:bodyPr>
          <a:lstStyle/>
          <a:p>
            <a:r>
              <a:rPr lang="en-US" sz="3200" dirty="0"/>
              <a:t>Typical Customer Support Journey</a:t>
            </a:r>
          </a:p>
        </p:txBody>
      </p:sp>
      <p:pic>
        <p:nvPicPr>
          <p:cNvPr id="2050" name="Picture 2" descr="Diagram of Typical Customer Support Journey.">
            <a:extLst>
              <a:ext uri="{FF2B5EF4-FFF2-40B4-BE49-F238E27FC236}">
                <a16:creationId xmlns:a16="http://schemas.microsoft.com/office/drawing/2014/main" id="{B756930A-8902-4914-8D4B-9A058F21E27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51858" y="916718"/>
            <a:ext cx="6777665" cy="336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24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8C213-1965-C4C7-ED26-158A2823DF4A}"/>
              </a:ext>
              <a:ext uri="{C183D7F6-B498-43B3-948B-1728B52AA6E4}">
                <adec:decorative xmlns:adec="http://schemas.microsoft.com/office/drawing/2017/decorative" val="1"/>
              </a:ext>
            </a:extLst>
          </p:cNvPr>
          <p:cNvSpPr/>
          <p:nvPr/>
        </p:nvSpPr>
        <p:spPr bwMode="auto">
          <a:xfrm>
            <a:off x="324067" y="1112583"/>
            <a:ext cx="8505951" cy="3038957"/>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955A485-13FB-406E-81D3-1CCECDFA44E2}"/>
              </a:ext>
            </a:extLst>
          </p:cNvPr>
          <p:cNvSpPr>
            <a:spLocks noGrp="1"/>
          </p:cNvSpPr>
          <p:nvPr>
            <p:ph type="title"/>
          </p:nvPr>
        </p:nvSpPr>
        <p:spPr/>
        <p:txBody>
          <a:bodyPr>
            <a:normAutofit fontScale="90000"/>
          </a:bodyPr>
          <a:lstStyle/>
          <a:p>
            <a:r>
              <a:rPr lang="en-GB" dirty="0"/>
              <a:t>Case creation</a:t>
            </a:r>
          </a:p>
        </p:txBody>
      </p:sp>
      <p:sp>
        <p:nvSpPr>
          <p:cNvPr id="5" name="Text Placeholder 4">
            <a:extLst>
              <a:ext uri="{FF2B5EF4-FFF2-40B4-BE49-F238E27FC236}">
                <a16:creationId xmlns:a16="http://schemas.microsoft.com/office/drawing/2014/main" id="{5FD35396-F7EE-42BA-9EE5-C3B455B41085}"/>
              </a:ext>
            </a:extLst>
          </p:cNvPr>
          <p:cNvSpPr>
            <a:spLocks noGrp="1"/>
          </p:cNvSpPr>
          <p:nvPr>
            <p:ph type="body" sz="quarter" idx="10"/>
          </p:nvPr>
        </p:nvSpPr>
        <p:spPr/>
        <p:txBody>
          <a:bodyPr>
            <a:normAutofit lnSpcReduction="10000"/>
          </a:bodyPr>
          <a:lstStyle/>
          <a:p>
            <a:r>
              <a:rPr lang="en-GB" dirty="0"/>
              <a:t>Automatic case creation</a:t>
            </a:r>
          </a:p>
        </p:txBody>
      </p:sp>
      <p:pic>
        <p:nvPicPr>
          <p:cNvPr id="12" name="Picture 11" descr="Shape, arrow&#10;&#10;Description automatically generated">
            <a:extLst>
              <a:ext uri="{FF2B5EF4-FFF2-40B4-BE49-F238E27FC236}">
                <a16:creationId xmlns:a16="http://schemas.microsoft.com/office/drawing/2014/main" id="{94708D3E-4BD1-4DAA-8D84-D095C9EF3B7C}"/>
              </a:ext>
            </a:extLst>
          </p:cNvPr>
          <p:cNvPicPr>
            <a:picLocks noChangeAspect="1"/>
          </p:cNvPicPr>
          <p:nvPr/>
        </p:nvPicPr>
        <p:blipFill>
          <a:blip r:embed="rId3"/>
          <a:stretch>
            <a:fillRect/>
          </a:stretch>
        </p:blipFill>
        <p:spPr>
          <a:xfrm>
            <a:off x="1641022" y="1183375"/>
            <a:ext cx="6498652" cy="2897372"/>
          </a:xfrm>
          <a:prstGeom prst="rect">
            <a:avLst/>
          </a:prstGeom>
        </p:spPr>
      </p:pic>
    </p:spTree>
    <p:extLst>
      <p:ext uri="{BB962C8B-B14F-4D97-AF65-F5344CB8AC3E}">
        <p14:creationId xmlns:p14="http://schemas.microsoft.com/office/powerpoint/2010/main" val="371293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C4C54A-0693-356F-589B-71AFA28E5A30}"/>
              </a:ext>
              <a:ext uri="{C183D7F6-B498-43B3-948B-1728B52AA6E4}">
                <adec:decorative xmlns:adec="http://schemas.microsoft.com/office/drawing/2017/decorative" val="1"/>
              </a:ext>
            </a:extLst>
          </p:cNvPr>
          <p:cNvSpPr/>
          <p:nvPr/>
        </p:nvSpPr>
        <p:spPr bwMode="auto">
          <a:xfrm>
            <a:off x="2081893" y="812501"/>
            <a:ext cx="6870247" cy="3518499"/>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A9687F2-9BA0-4A25-A9C2-596AEF81E0E8}"/>
              </a:ext>
            </a:extLst>
          </p:cNvPr>
          <p:cNvSpPr>
            <a:spLocks noGrp="1"/>
          </p:cNvSpPr>
          <p:nvPr>
            <p:ph type="title"/>
          </p:nvPr>
        </p:nvSpPr>
        <p:spPr>
          <a:xfrm>
            <a:off x="313982" y="115975"/>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FBF1DC54-820B-4A47-A1EA-CB8087CFC3F7}"/>
              </a:ext>
            </a:extLst>
          </p:cNvPr>
          <p:cNvSpPr>
            <a:spLocks noGrp="1"/>
          </p:cNvSpPr>
          <p:nvPr>
            <p:ph type="body" sz="quarter" idx="10"/>
          </p:nvPr>
        </p:nvSpPr>
        <p:spPr>
          <a:xfrm>
            <a:off x="313982" y="812500"/>
            <a:ext cx="1767911" cy="300083"/>
          </a:xfrm>
        </p:spPr>
        <p:txBody>
          <a:bodyPr>
            <a:normAutofit fontScale="77500" lnSpcReduction="20000"/>
          </a:bodyPr>
          <a:lstStyle/>
          <a:p>
            <a:r>
              <a:rPr lang="en-GB" dirty="0"/>
              <a:t>Tools to resolve cases</a:t>
            </a:r>
          </a:p>
        </p:txBody>
      </p:sp>
      <p:pic>
        <p:nvPicPr>
          <p:cNvPr id="8194" name="Picture 2" descr="Screenshot of the Business Process Flow window.">
            <a:extLst>
              <a:ext uri="{FF2B5EF4-FFF2-40B4-BE49-F238E27FC236}">
                <a16:creationId xmlns:a16="http://schemas.microsoft.com/office/drawing/2014/main" id="{9E852C1B-4C00-4013-BD86-7E9949CF5D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616" y="914320"/>
            <a:ext cx="6716981" cy="33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621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E7B95-5A18-3068-23DF-4C019B7BDF44}"/>
              </a:ext>
              <a:ext uri="{C183D7F6-B498-43B3-948B-1728B52AA6E4}">
                <adec:decorative xmlns:adec="http://schemas.microsoft.com/office/drawing/2017/decorative" val="1"/>
              </a:ext>
            </a:extLst>
          </p:cNvPr>
          <p:cNvSpPr/>
          <p:nvPr/>
        </p:nvSpPr>
        <p:spPr bwMode="auto">
          <a:xfrm>
            <a:off x="1751240" y="812501"/>
            <a:ext cx="7068694" cy="344041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1D18F60-F025-4FE9-A36A-49D6227ACD0B}"/>
              </a:ext>
            </a:extLst>
          </p:cNvPr>
          <p:cNvSpPr>
            <a:spLocks noGrp="1"/>
          </p:cNvSpPr>
          <p:nvPr>
            <p:ph type="title"/>
          </p:nvPr>
        </p:nvSpPr>
        <p:spPr>
          <a:xfrm>
            <a:off x="283503" y="209550"/>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9C744ADC-1359-4C48-B05B-6C23E6860A19}"/>
              </a:ext>
            </a:extLst>
          </p:cNvPr>
          <p:cNvSpPr>
            <a:spLocks noGrp="1"/>
          </p:cNvSpPr>
          <p:nvPr>
            <p:ph type="body" sz="quarter" idx="10"/>
          </p:nvPr>
        </p:nvSpPr>
        <p:spPr>
          <a:xfrm>
            <a:off x="313983" y="812500"/>
            <a:ext cx="1437257" cy="300083"/>
          </a:xfrm>
        </p:spPr>
        <p:txBody>
          <a:bodyPr>
            <a:normAutofit fontScale="77500" lnSpcReduction="20000"/>
          </a:bodyPr>
          <a:lstStyle/>
          <a:p>
            <a:r>
              <a:rPr lang="en-GB" dirty="0"/>
              <a:t>Case dashboards</a:t>
            </a:r>
          </a:p>
        </p:txBody>
      </p:sp>
      <p:pic>
        <p:nvPicPr>
          <p:cNvPr id="9218" name="Picture 2" descr="Screenshot of the Tier 1 dashboard with key features highlighted.">
            <a:extLst>
              <a:ext uri="{FF2B5EF4-FFF2-40B4-BE49-F238E27FC236}">
                <a16:creationId xmlns:a16="http://schemas.microsoft.com/office/drawing/2014/main" id="{562C2E6F-75AC-444C-A9AB-6282A27C45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0878" y="852323"/>
            <a:ext cx="6331745" cy="338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4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42B5D-043C-46EA-E6B8-B9C67239EA51}"/>
              </a:ext>
              <a:ext uri="{C183D7F6-B498-43B3-948B-1728B52AA6E4}">
                <adec:decorative xmlns:adec="http://schemas.microsoft.com/office/drawing/2017/decorative" val="1"/>
              </a:ext>
            </a:extLst>
          </p:cNvPr>
          <p:cNvSpPr/>
          <p:nvPr/>
        </p:nvSpPr>
        <p:spPr bwMode="auto">
          <a:xfrm>
            <a:off x="1800226" y="812501"/>
            <a:ext cx="7188653" cy="342476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1D18F60-F025-4FE9-A36A-49D6227ACD0B}"/>
              </a:ext>
            </a:extLst>
          </p:cNvPr>
          <p:cNvSpPr>
            <a:spLocks noGrp="1"/>
          </p:cNvSpPr>
          <p:nvPr>
            <p:ph type="title"/>
          </p:nvPr>
        </p:nvSpPr>
        <p:spPr>
          <a:xfrm>
            <a:off x="313983" y="135539"/>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9C744ADC-1359-4C48-B05B-6C23E6860A19}"/>
              </a:ext>
            </a:extLst>
          </p:cNvPr>
          <p:cNvSpPr>
            <a:spLocks noGrp="1"/>
          </p:cNvSpPr>
          <p:nvPr>
            <p:ph type="body" sz="quarter" idx="10"/>
          </p:nvPr>
        </p:nvSpPr>
        <p:spPr>
          <a:xfrm>
            <a:off x="313983" y="812500"/>
            <a:ext cx="1486243" cy="300083"/>
          </a:xfrm>
        </p:spPr>
        <p:txBody>
          <a:bodyPr>
            <a:normAutofit fontScale="85000" lnSpcReduction="10000"/>
          </a:bodyPr>
          <a:lstStyle/>
          <a:p>
            <a:r>
              <a:rPr lang="en-GB" dirty="0"/>
              <a:t>Case dashboards</a:t>
            </a:r>
          </a:p>
        </p:txBody>
      </p:sp>
      <p:pic>
        <p:nvPicPr>
          <p:cNvPr id="10244" name="Picture 4" descr="Screenshot of the Tier 2 dashboard with key feature highlighted.">
            <a:extLst>
              <a:ext uri="{FF2B5EF4-FFF2-40B4-BE49-F238E27FC236}">
                <a16:creationId xmlns:a16="http://schemas.microsoft.com/office/drawing/2014/main" id="{072A9A67-F2D6-4401-A60D-9B81508834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843" y="904967"/>
            <a:ext cx="6790504" cy="321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73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C673B-ADEE-EE67-394D-8371A580C176}"/>
              </a:ext>
              <a:ext uri="{C183D7F6-B498-43B3-948B-1728B52AA6E4}">
                <adec:decorative xmlns:adec="http://schemas.microsoft.com/office/drawing/2017/decorative" val="1"/>
              </a:ext>
            </a:extLst>
          </p:cNvPr>
          <p:cNvSpPr/>
          <p:nvPr/>
        </p:nvSpPr>
        <p:spPr bwMode="auto">
          <a:xfrm>
            <a:off x="2143125" y="812501"/>
            <a:ext cx="6686893" cy="344041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FFA90C0-8115-4C34-8D6D-5FFCF65F3777}"/>
              </a:ext>
            </a:extLst>
          </p:cNvPr>
          <p:cNvSpPr>
            <a:spLocks noGrp="1"/>
          </p:cNvSpPr>
          <p:nvPr>
            <p:ph type="title"/>
          </p:nvPr>
        </p:nvSpPr>
        <p:spPr>
          <a:xfrm>
            <a:off x="313983" y="127586"/>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80FFA19D-7745-4BFC-BF52-5B6C6E846447}"/>
              </a:ext>
            </a:extLst>
          </p:cNvPr>
          <p:cNvSpPr>
            <a:spLocks noGrp="1"/>
          </p:cNvSpPr>
          <p:nvPr>
            <p:ph type="body" sz="quarter" idx="10"/>
          </p:nvPr>
        </p:nvSpPr>
        <p:spPr>
          <a:xfrm>
            <a:off x="228600" y="832522"/>
            <a:ext cx="1829143" cy="300083"/>
          </a:xfrm>
        </p:spPr>
        <p:txBody>
          <a:bodyPr>
            <a:normAutofit fontScale="85000" lnSpcReduction="10000"/>
          </a:bodyPr>
          <a:lstStyle/>
          <a:p>
            <a:r>
              <a:rPr lang="en-GB" dirty="0"/>
              <a:t>Business process flow</a:t>
            </a:r>
          </a:p>
        </p:txBody>
      </p:sp>
      <p:pic>
        <p:nvPicPr>
          <p:cNvPr id="11266" name="Picture 2" descr="Diagram Sample phone call to case lifecycle.">
            <a:extLst>
              <a:ext uri="{FF2B5EF4-FFF2-40B4-BE49-F238E27FC236}">
                <a16:creationId xmlns:a16="http://schemas.microsoft.com/office/drawing/2014/main" id="{E9972BBB-5285-4557-910F-DD7B333CB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2002" y="889061"/>
            <a:ext cx="6098587" cy="333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90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CRM System</a:t>
            </a:r>
          </a:p>
        </p:txBody>
      </p:sp>
    </p:spTree>
    <p:extLst>
      <p:ext uri="{BB962C8B-B14F-4D97-AF65-F5344CB8AC3E}">
        <p14:creationId xmlns:p14="http://schemas.microsoft.com/office/powerpoint/2010/main" val="68447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24FEC5-9812-AB4B-80C5-93730B8CA4AE}"/>
              </a:ext>
              <a:ext uri="{C183D7F6-B498-43B3-948B-1728B52AA6E4}">
                <adec:decorative xmlns:adec="http://schemas.microsoft.com/office/drawing/2017/decorative" val="1"/>
              </a:ext>
            </a:extLst>
          </p:cNvPr>
          <p:cNvSpPr/>
          <p:nvPr/>
        </p:nvSpPr>
        <p:spPr bwMode="auto">
          <a:xfrm>
            <a:off x="1983922" y="812502"/>
            <a:ext cx="6836012" cy="3440411"/>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A03D24D-9A81-492A-A350-789EBDA627CB}"/>
              </a:ext>
            </a:extLst>
          </p:cNvPr>
          <p:cNvSpPr>
            <a:spLocks noGrp="1"/>
          </p:cNvSpPr>
          <p:nvPr>
            <p:ph type="title"/>
          </p:nvPr>
        </p:nvSpPr>
        <p:spPr>
          <a:xfrm>
            <a:off x="313983" y="152171"/>
            <a:ext cx="8505951" cy="482130"/>
          </a:xfrm>
        </p:spPr>
        <p:txBody>
          <a:bodyPr>
            <a:normAutofit fontScale="90000"/>
          </a:bodyPr>
          <a:lstStyle/>
          <a:p>
            <a:r>
              <a:rPr lang="en-GB" dirty="0"/>
              <a:t>Case hierarchies</a:t>
            </a:r>
          </a:p>
        </p:txBody>
      </p:sp>
      <p:sp>
        <p:nvSpPr>
          <p:cNvPr id="3" name="Text Placeholder 2">
            <a:extLst>
              <a:ext uri="{FF2B5EF4-FFF2-40B4-BE49-F238E27FC236}">
                <a16:creationId xmlns:a16="http://schemas.microsoft.com/office/drawing/2014/main" id="{118F202A-EB4A-441D-9F78-0DA4FFECC1ED}"/>
              </a:ext>
            </a:extLst>
          </p:cNvPr>
          <p:cNvSpPr>
            <a:spLocks noGrp="1"/>
          </p:cNvSpPr>
          <p:nvPr>
            <p:ph type="body" sz="quarter" idx="10"/>
          </p:nvPr>
        </p:nvSpPr>
        <p:spPr>
          <a:xfrm>
            <a:off x="83833" y="812202"/>
            <a:ext cx="1669940" cy="300083"/>
          </a:xfrm>
        </p:spPr>
        <p:txBody>
          <a:bodyPr>
            <a:normAutofit fontScale="85000" lnSpcReduction="10000"/>
          </a:bodyPr>
          <a:lstStyle/>
          <a:p>
            <a:r>
              <a:rPr lang="en-GB" dirty="0"/>
              <a:t>Parent / Child cases</a:t>
            </a:r>
          </a:p>
        </p:txBody>
      </p:sp>
      <p:pic>
        <p:nvPicPr>
          <p:cNvPr id="12290" name="Picture 2" descr="Diagram of Case hierarchies (Parent/Child Cases).">
            <a:extLst>
              <a:ext uri="{FF2B5EF4-FFF2-40B4-BE49-F238E27FC236}">
                <a16:creationId xmlns:a16="http://schemas.microsoft.com/office/drawing/2014/main" id="{B5FD5013-1458-47C5-9D31-D388D4B116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4221" y="864570"/>
            <a:ext cx="6086312" cy="346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10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GB" dirty="0"/>
              <a:t>Case hierarchies</a:t>
            </a:r>
            <a:endParaRPr lang="en-US" dirty="0"/>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p:txBody>
          <a:bodyPr/>
          <a:lstStyle/>
          <a:p>
            <a:r>
              <a:rPr lang="en-US" dirty="0"/>
              <a:t>Cascading options</a:t>
            </a:r>
          </a:p>
        </p:txBody>
      </p:sp>
      <p:grpSp>
        <p:nvGrpSpPr>
          <p:cNvPr id="109" name="Group 108" descr="Icon of gear and two arrow">
            <a:extLst>
              <a:ext uri="{FF2B5EF4-FFF2-40B4-BE49-F238E27FC236}">
                <a16:creationId xmlns:a16="http://schemas.microsoft.com/office/drawing/2014/main" id="{399465B7-7683-4EF5-87D4-A3A05935018A}"/>
              </a:ext>
            </a:extLst>
          </p:cNvPr>
          <p:cNvGrpSpPr/>
          <p:nvPr/>
        </p:nvGrpSpPr>
        <p:grpSpPr>
          <a:xfrm>
            <a:off x="313982" y="1448914"/>
            <a:ext cx="537855" cy="537932"/>
            <a:chOff x="418643" y="1456896"/>
            <a:chExt cx="717140" cy="717242"/>
          </a:xfrm>
        </p:grpSpPr>
        <p:grpSp>
          <p:nvGrpSpPr>
            <p:cNvPr id="110" name="Group 109">
              <a:extLst>
                <a:ext uri="{FF2B5EF4-FFF2-40B4-BE49-F238E27FC236}">
                  <a16:creationId xmlns:a16="http://schemas.microsoft.com/office/drawing/2014/main" id="{11E19CE2-193C-45C0-9622-CDFD77A6FC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15" name="Freeform 5">
                <a:extLst>
                  <a:ext uri="{FF2B5EF4-FFF2-40B4-BE49-F238E27FC236}">
                    <a16:creationId xmlns:a16="http://schemas.microsoft.com/office/drawing/2014/main" id="{D4BAE241-D13F-47AF-BE63-BA3B2648A2F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C08CC8EB-3BB1-4199-B055-EC4D35E1DC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11" name="Group 110" descr="Icon of gear and two arrow">
              <a:extLst>
                <a:ext uri="{FF2B5EF4-FFF2-40B4-BE49-F238E27FC236}">
                  <a16:creationId xmlns:a16="http://schemas.microsoft.com/office/drawing/2014/main" id="{10CB03C5-030E-448B-8A1A-B4643217A7F5}"/>
                </a:ext>
              </a:extLst>
            </p:cNvPr>
            <p:cNvGrpSpPr>
              <a:grpSpLocks noChangeAspect="1"/>
            </p:cNvGrpSpPr>
            <p:nvPr/>
          </p:nvGrpSpPr>
          <p:grpSpPr>
            <a:xfrm>
              <a:off x="578448" y="1653485"/>
              <a:ext cx="397530" cy="324064"/>
              <a:chOff x="10035841" y="508637"/>
              <a:chExt cx="758435" cy="618272"/>
            </a:xfrm>
          </p:grpSpPr>
          <p:sp>
            <p:nvSpPr>
              <p:cNvPr id="112" name="Freeform: Shape 111">
                <a:extLst>
                  <a:ext uri="{FF2B5EF4-FFF2-40B4-BE49-F238E27FC236}">
                    <a16:creationId xmlns:a16="http://schemas.microsoft.com/office/drawing/2014/main" id="{D0DBF58A-EEBA-40CF-B38E-C5251135E356}"/>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13" name="Freeform: Shape 112">
                <a:extLst>
                  <a:ext uri="{FF2B5EF4-FFF2-40B4-BE49-F238E27FC236}">
                    <a16:creationId xmlns:a16="http://schemas.microsoft.com/office/drawing/2014/main" id="{7F94498D-956D-46AF-8F6C-875BADA39F7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14" name="Freeform: Shape 113">
                <a:extLst>
                  <a:ext uri="{FF2B5EF4-FFF2-40B4-BE49-F238E27FC236}">
                    <a16:creationId xmlns:a16="http://schemas.microsoft.com/office/drawing/2014/main" id="{182FBF18-6485-4A7C-ACC2-2C900A63BE3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6" name="Text Placeholder 5"/>
          <p:cNvSpPr>
            <a:spLocks noGrp="1"/>
          </p:cNvSpPr>
          <p:nvPr>
            <p:ph type="body" sz="quarter" idx="11"/>
          </p:nvPr>
        </p:nvSpPr>
        <p:spPr/>
        <p:txBody>
          <a:bodyPr/>
          <a:lstStyle/>
          <a:p>
            <a:pPr lvl="1"/>
            <a:r>
              <a:rPr lang="en-GB" b="1" dirty="0"/>
              <a:t>None</a:t>
            </a:r>
            <a:r>
              <a:rPr lang="en-GB" dirty="0"/>
              <a:t>: Closing the parent case has no effect on child cases. Child cases must be closed individually</a:t>
            </a:r>
            <a:endParaRPr lang="en-US" dirty="0"/>
          </a:p>
        </p:txBody>
      </p:sp>
      <p:grpSp>
        <p:nvGrpSpPr>
          <p:cNvPr id="117" name="Group 116" descr="Icon of chart with a rising arrow">
            <a:extLst>
              <a:ext uri="{FF2B5EF4-FFF2-40B4-BE49-F238E27FC236}">
                <a16:creationId xmlns:a16="http://schemas.microsoft.com/office/drawing/2014/main" id="{54815F1C-E8CC-4ECE-B52D-E8AEA5C62308}"/>
              </a:ext>
            </a:extLst>
          </p:cNvPr>
          <p:cNvGrpSpPr/>
          <p:nvPr/>
        </p:nvGrpSpPr>
        <p:grpSpPr>
          <a:xfrm>
            <a:off x="313982" y="2158728"/>
            <a:ext cx="537855" cy="537932"/>
            <a:chOff x="418643" y="2314535"/>
            <a:chExt cx="717140" cy="717242"/>
          </a:xfrm>
        </p:grpSpPr>
        <p:grpSp>
          <p:nvGrpSpPr>
            <p:cNvPr id="118" name="Group 117">
              <a:extLst>
                <a:ext uri="{FF2B5EF4-FFF2-40B4-BE49-F238E27FC236}">
                  <a16:creationId xmlns:a16="http://schemas.microsoft.com/office/drawing/2014/main" id="{92D0A1CE-1167-4178-B306-E9D3788C0F24}"/>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2" name="Freeform 5">
                <a:extLst>
                  <a:ext uri="{FF2B5EF4-FFF2-40B4-BE49-F238E27FC236}">
                    <a16:creationId xmlns:a16="http://schemas.microsoft.com/office/drawing/2014/main" id="{4FE52C6A-F4CB-4E0C-88DD-1F7BA56AEA4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3" name="Freeform 6">
                <a:extLst>
                  <a:ext uri="{FF2B5EF4-FFF2-40B4-BE49-F238E27FC236}">
                    <a16:creationId xmlns:a16="http://schemas.microsoft.com/office/drawing/2014/main" id="{BC6AC67E-E198-46A4-8E0A-E68A475C270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19" name="Group 118" descr="Icon of chart with a rising arrow">
              <a:extLst>
                <a:ext uri="{FF2B5EF4-FFF2-40B4-BE49-F238E27FC236}">
                  <a16:creationId xmlns:a16="http://schemas.microsoft.com/office/drawing/2014/main" id="{199908A9-3DCB-4053-961E-AC6F06DD3B83}"/>
                </a:ext>
              </a:extLst>
            </p:cNvPr>
            <p:cNvGrpSpPr>
              <a:grpSpLocks noChangeAspect="1"/>
            </p:cNvGrpSpPr>
            <p:nvPr/>
          </p:nvGrpSpPr>
          <p:grpSpPr>
            <a:xfrm>
              <a:off x="603248" y="2499191"/>
              <a:ext cx="347930" cy="347930"/>
              <a:chOff x="3842467" y="3185112"/>
              <a:chExt cx="328830" cy="328830"/>
            </a:xfrm>
          </p:grpSpPr>
          <p:sp>
            <p:nvSpPr>
              <p:cNvPr id="120" name="Freeform 10">
                <a:extLst>
                  <a:ext uri="{FF2B5EF4-FFF2-40B4-BE49-F238E27FC236}">
                    <a16:creationId xmlns:a16="http://schemas.microsoft.com/office/drawing/2014/main" id="{2D1A8079-B606-435B-B80F-CFDF235EB3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121" name="Freeform 11">
                <a:extLst>
                  <a:ext uri="{FF2B5EF4-FFF2-40B4-BE49-F238E27FC236}">
                    <a16:creationId xmlns:a16="http://schemas.microsoft.com/office/drawing/2014/main" id="{2A271C65-C86D-40A2-A294-CA113D89995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 name="Text Placeholder 1"/>
          <p:cNvSpPr>
            <a:spLocks noGrp="1"/>
          </p:cNvSpPr>
          <p:nvPr>
            <p:ph type="body" sz="quarter" idx="15"/>
          </p:nvPr>
        </p:nvSpPr>
        <p:spPr/>
        <p:txBody>
          <a:bodyPr/>
          <a:lstStyle/>
          <a:p>
            <a:pPr lvl="1"/>
            <a:r>
              <a:rPr lang="en-GB" b="1" dirty="0"/>
              <a:t>Close all child cases when parent is closed</a:t>
            </a:r>
            <a:r>
              <a:rPr lang="en-GB" dirty="0"/>
              <a:t>: Any open child cases are automatically closed when the parent case is closed. </a:t>
            </a:r>
          </a:p>
        </p:txBody>
      </p:sp>
      <p:grpSp>
        <p:nvGrpSpPr>
          <p:cNvPr id="124" name="Group 123" descr="Icon of calendar">
            <a:extLst>
              <a:ext uri="{FF2B5EF4-FFF2-40B4-BE49-F238E27FC236}">
                <a16:creationId xmlns:a16="http://schemas.microsoft.com/office/drawing/2014/main" id="{D69269A4-FA5D-4F92-8682-A479621B7C74}"/>
              </a:ext>
            </a:extLst>
          </p:cNvPr>
          <p:cNvGrpSpPr/>
          <p:nvPr/>
        </p:nvGrpSpPr>
        <p:grpSpPr>
          <a:xfrm>
            <a:off x="313982" y="2868542"/>
            <a:ext cx="537855" cy="537932"/>
            <a:chOff x="418643" y="3160968"/>
            <a:chExt cx="717140" cy="717242"/>
          </a:xfrm>
        </p:grpSpPr>
        <p:grpSp>
          <p:nvGrpSpPr>
            <p:cNvPr id="125" name="Group 124">
              <a:extLst>
                <a:ext uri="{FF2B5EF4-FFF2-40B4-BE49-F238E27FC236}">
                  <a16:creationId xmlns:a16="http://schemas.microsoft.com/office/drawing/2014/main" id="{C562B154-B758-4FF6-B458-FF3094226CE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40" name="Freeform 5">
                <a:extLst>
                  <a:ext uri="{FF2B5EF4-FFF2-40B4-BE49-F238E27FC236}">
                    <a16:creationId xmlns:a16="http://schemas.microsoft.com/office/drawing/2014/main" id="{C0A187EE-C5E3-4D17-87C9-9C4E2CEC73C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1" name="Freeform 6">
                <a:extLst>
                  <a:ext uri="{FF2B5EF4-FFF2-40B4-BE49-F238E27FC236}">
                    <a16:creationId xmlns:a16="http://schemas.microsoft.com/office/drawing/2014/main" id="{AC98FCA4-EF52-4766-9CDA-3CBE2002E42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26" name="Group 125" descr="Icon of calendar">
              <a:extLst>
                <a:ext uri="{FF2B5EF4-FFF2-40B4-BE49-F238E27FC236}">
                  <a16:creationId xmlns:a16="http://schemas.microsoft.com/office/drawing/2014/main" id="{07CFF3A8-0C8F-49E9-B1B2-941772C03B1C}"/>
                </a:ext>
              </a:extLst>
            </p:cNvPr>
            <p:cNvGrpSpPr>
              <a:grpSpLocks noChangeAspect="1"/>
            </p:cNvGrpSpPr>
            <p:nvPr/>
          </p:nvGrpSpPr>
          <p:grpSpPr>
            <a:xfrm>
              <a:off x="599415" y="3370273"/>
              <a:ext cx="355596" cy="298632"/>
              <a:chOff x="2729230" y="4322068"/>
              <a:chExt cx="482169" cy="404930"/>
            </a:xfrm>
          </p:grpSpPr>
          <p:sp>
            <p:nvSpPr>
              <p:cNvPr id="127" name="Freeform: Shape 126">
                <a:extLst>
                  <a:ext uri="{FF2B5EF4-FFF2-40B4-BE49-F238E27FC236}">
                    <a16:creationId xmlns:a16="http://schemas.microsoft.com/office/drawing/2014/main" id="{5A6377CF-C206-4A01-B960-5033D49A1841}"/>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128" name="Freeform: Shape 127">
                <a:extLst>
                  <a:ext uri="{FF2B5EF4-FFF2-40B4-BE49-F238E27FC236}">
                    <a16:creationId xmlns:a16="http://schemas.microsoft.com/office/drawing/2014/main" id="{2A578EB1-1681-41AB-B54E-B11BDE7BA85B}"/>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129" name="Group 128">
                <a:extLst>
                  <a:ext uri="{FF2B5EF4-FFF2-40B4-BE49-F238E27FC236}">
                    <a16:creationId xmlns:a16="http://schemas.microsoft.com/office/drawing/2014/main" id="{456E7EFC-C0BC-4554-BFF4-139382A6CACA}"/>
                  </a:ext>
                </a:extLst>
              </p:cNvPr>
              <p:cNvGrpSpPr/>
              <p:nvPr/>
            </p:nvGrpSpPr>
            <p:grpSpPr>
              <a:xfrm>
                <a:off x="2729230" y="4370939"/>
                <a:ext cx="482169" cy="356059"/>
                <a:chOff x="2729230" y="4370939"/>
                <a:chExt cx="482169" cy="356059"/>
              </a:xfrm>
              <a:solidFill>
                <a:srgbClr val="3C3C41"/>
              </a:solidFill>
            </p:grpSpPr>
            <p:sp>
              <p:nvSpPr>
                <p:cNvPr id="138" name="Freeform: Shape 137">
                  <a:extLst>
                    <a:ext uri="{FF2B5EF4-FFF2-40B4-BE49-F238E27FC236}">
                      <a16:creationId xmlns:a16="http://schemas.microsoft.com/office/drawing/2014/main" id="{937EFE4A-0813-4260-94D4-F154D6CB154D}"/>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139" name="Freeform: Shape 138">
                  <a:extLst>
                    <a:ext uri="{FF2B5EF4-FFF2-40B4-BE49-F238E27FC236}">
                      <a16:creationId xmlns:a16="http://schemas.microsoft.com/office/drawing/2014/main" id="{0174BDA9-BD1E-48A1-B1E5-522B10D600B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130" name="Freeform: Shape 129">
                <a:extLst>
                  <a:ext uri="{FF2B5EF4-FFF2-40B4-BE49-F238E27FC236}">
                    <a16:creationId xmlns:a16="http://schemas.microsoft.com/office/drawing/2014/main" id="{1A4A1965-38B9-4616-873A-EF172B242E4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1" name="Freeform: Shape 130">
                <a:extLst>
                  <a:ext uri="{FF2B5EF4-FFF2-40B4-BE49-F238E27FC236}">
                    <a16:creationId xmlns:a16="http://schemas.microsoft.com/office/drawing/2014/main" id="{8AB9D09D-F4D6-4372-8D90-7F210F55EEB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2" name="Freeform: Shape 131">
                <a:extLst>
                  <a:ext uri="{FF2B5EF4-FFF2-40B4-BE49-F238E27FC236}">
                    <a16:creationId xmlns:a16="http://schemas.microsoft.com/office/drawing/2014/main" id="{7B35AC28-A658-4E24-889C-7379BF603FD2}"/>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3" name="Freeform: Shape 132">
                <a:extLst>
                  <a:ext uri="{FF2B5EF4-FFF2-40B4-BE49-F238E27FC236}">
                    <a16:creationId xmlns:a16="http://schemas.microsoft.com/office/drawing/2014/main" id="{AFD66924-78C2-44BD-AFFB-53332B23B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4" name="Freeform: Shape 133">
                <a:extLst>
                  <a:ext uri="{FF2B5EF4-FFF2-40B4-BE49-F238E27FC236}">
                    <a16:creationId xmlns:a16="http://schemas.microsoft.com/office/drawing/2014/main" id="{B58CE2AE-671A-4F0C-B874-6A2A4B65FC56}"/>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5" name="Freeform: Shape 134">
                <a:extLst>
                  <a:ext uri="{FF2B5EF4-FFF2-40B4-BE49-F238E27FC236}">
                    <a16:creationId xmlns:a16="http://schemas.microsoft.com/office/drawing/2014/main" id="{CDC09F71-3A06-4F3F-B396-C8577F1E8E97}"/>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6" name="Freeform: Shape 135">
                <a:extLst>
                  <a:ext uri="{FF2B5EF4-FFF2-40B4-BE49-F238E27FC236}">
                    <a16:creationId xmlns:a16="http://schemas.microsoft.com/office/drawing/2014/main" id="{1F38572C-7204-49F8-9B8C-9C302ECCCD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7" name="Freeform: Shape 136">
                <a:extLst>
                  <a:ext uri="{FF2B5EF4-FFF2-40B4-BE49-F238E27FC236}">
                    <a16:creationId xmlns:a16="http://schemas.microsoft.com/office/drawing/2014/main" id="{E27EEA8D-1CCB-40BB-A51A-2AAA3E85E5F0}"/>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3" name="Text Placeholder 2"/>
          <p:cNvSpPr>
            <a:spLocks noGrp="1"/>
          </p:cNvSpPr>
          <p:nvPr>
            <p:ph type="body" sz="quarter" idx="17"/>
          </p:nvPr>
        </p:nvSpPr>
        <p:spPr/>
        <p:txBody>
          <a:bodyPr/>
          <a:lstStyle/>
          <a:p>
            <a:pPr lvl="1"/>
            <a:r>
              <a:rPr lang="en-GB" b="1" dirty="0"/>
              <a:t>Don't allow parent case closure until all child cases are closed</a:t>
            </a:r>
            <a:r>
              <a:rPr lang="en-GB" dirty="0"/>
              <a:t>: All child cases must be closed before the parent case can be closed.</a:t>
            </a:r>
          </a:p>
        </p:txBody>
      </p:sp>
    </p:spTree>
    <p:extLst>
      <p:ext uri="{BB962C8B-B14F-4D97-AF65-F5344CB8AC3E}">
        <p14:creationId xmlns:p14="http://schemas.microsoft.com/office/powerpoint/2010/main" val="291338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D2B48-6D3B-4DCC-8912-4B3144C85164}"/>
              </a:ext>
              <a:ext uri="{C183D7F6-B498-43B3-948B-1728B52AA6E4}">
                <adec:decorative xmlns:adec="http://schemas.microsoft.com/office/drawing/2017/decorative" val="1"/>
              </a:ext>
            </a:extLst>
          </p:cNvPr>
          <p:cNvSpPr/>
          <p:nvPr/>
        </p:nvSpPr>
        <p:spPr bwMode="auto">
          <a:xfrm>
            <a:off x="2914649" y="812501"/>
            <a:ext cx="6061983" cy="3412517"/>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A7D556-39C5-47D4-8464-7BD7587299CE}"/>
              </a:ext>
            </a:extLst>
          </p:cNvPr>
          <p:cNvSpPr>
            <a:spLocks noGrp="1"/>
          </p:cNvSpPr>
          <p:nvPr>
            <p:ph type="title"/>
          </p:nvPr>
        </p:nvSpPr>
        <p:spPr>
          <a:xfrm>
            <a:off x="324067" y="174761"/>
            <a:ext cx="8505951" cy="482130"/>
          </a:xfrm>
        </p:spPr>
        <p:txBody>
          <a:bodyPr>
            <a:normAutofit fontScale="90000"/>
          </a:bodyPr>
          <a:lstStyle/>
          <a:p>
            <a:r>
              <a:rPr lang="en-GB" dirty="0"/>
              <a:t>Case merging</a:t>
            </a:r>
          </a:p>
        </p:txBody>
      </p:sp>
      <p:sp>
        <p:nvSpPr>
          <p:cNvPr id="3" name="Text Placeholder 2">
            <a:extLst>
              <a:ext uri="{FF2B5EF4-FFF2-40B4-BE49-F238E27FC236}">
                <a16:creationId xmlns:a16="http://schemas.microsoft.com/office/drawing/2014/main" id="{4D51ECC6-7DA6-4257-8C39-25E214E22AB3}"/>
              </a:ext>
            </a:extLst>
          </p:cNvPr>
          <p:cNvSpPr>
            <a:spLocks noGrp="1"/>
          </p:cNvSpPr>
          <p:nvPr>
            <p:ph type="body" sz="quarter" idx="10"/>
          </p:nvPr>
        </p:nvSpPr>
        <p:spPr>
          <a:xfrm>
            <a:off x="313983" y="812500"/>
            <a:ext cx="2576518" cy="300083"/>
          </a:xfrm>
        </p:spPr>
        <p:txBody>
          <a:bodyPr>
            <a:normAutofit fontScale="85000" lnSpcReduction="10000"/>
          </a:bodyPr>
          <a:lstStyle/>
          <a:p>
            <a:r>
              <a:rPr lang="en-GB" dirty="0"/>
              <a:t>Merge cases into a master case</a:t>
            </a:r>
          </a:p>
        </p:txBody>
      </p:sp>
      <p:pic>
        <p:nvPicPr>
          <p:cNvPr id="13314" name="Picture 2" descr="Diagram of Dynamics 365 Case merging examples.">
            <a:extLst>
              <a:ext uri="{FF2B5EF4-FFF2-40B4-BE49-F238E27FC236}">
                <a16:creationId xmlns:a16="http://schemas.microsoft.com/office/drawing/2014/main" id="{D364CC0D-F792-4195-B1D6-9CC02F9AEF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115" y="909551"/>
            <a:ext cx="5792903" cy="316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36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1C364-7446-A532-0699-17CF3D9D2BE3}"/>
              </a:ext>
              <a:ext uri="{C183D7F6-B498-43B3-948B-1728B52AA6E4}">
                <adec:decorative xmlns:adec="http://schemas.microsoft.com/office/drawing/2017/decorative" val="1"/>
              </a:ext>
            </a:extLst>
          </p:cNvPr>
          <p:cNvSpPr/>
          <p:nvPr/>
        </p:nvSpPr>
        <p:spPr bwMode="auto">
          <a:xfrm>
            <a:off x="313982" y="1112583"/>
            <a:ext cx="8516036" cy="312468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989EBDE-F464-4243-A5C9-6F8BCE5770D4}"/>
              </a:ext>
            </a:extLst>
          </p:cNvPr>
          <p:cNvSpPr>
            <a:spLocks noGrp="1"/>
          </p:cNvSpPr>
          <p:nvPr>
            <p:ph type="title"/>
          </p:nvPr>
        </p:nvSpPr>
        <p:spPr/>
        <p:txBody>
          <a:bodyPr>
            <a:normAutofit fontScale="90000"/>
          </a:bodyPr>
          <a:lstStyle/>
          <a:p>
            <a:r>
              <a:rPr lang="en-GB" dirty="0"/>
              <a:t>Queues</a:t>
            </a:r>
          </a:p>
        </p:txBody>
      </p:sp>
      <p:sp>
        <p:nvSpPr>
          <p:cNvPr id="8" name="Text Placeholder 7">
            <a:extLst>
              <a:ext uri="{FF2B5EF4-FFF2-40B4-BE49-F238E27FC236}">
                <a16:creationId xmlns:a16="http://schemas.microsoft.com/office/drawing/2014/main" id="{D453B136-F57B-4E13-9AED-95CE5F381BAC}"/>
              </a:ext>
            </a:extLst>
          </p:cNvPr>
          <p:cNvSpPr>
            <a:spLocks noGrp="1"/>
          </p:cNvSpPr>
          <p:nvPr>
            <p:ph type="body" sz="quarter" idx="10"/>
          </p:nvPr>
        </p:nvSpPr>
        <p:spPr/>
        <p:txBody>
          <a:bodyPr>
            <a:normAutofit lnSpcReduction="10000"/>
          </a:bodyPr>
          <a:lstStyle/>
          <a:p>
            <a:r>
              <a:rPr lang="en-GB" dirty="0"/>
              <a:t>Using queues in Customer Service</a:t>
            </a:r>
          </a:p>
        </p:txBody>
      </p:sp>
      <p:pic>
        <p:nvPicPr>
          <p:cNvPr id="15362" name="Picture 2" descr="Diagram example of how queues are used in Dynamics 365.">
            <a:extLst>
              <a:ext uri="{FF2B5EF4-FFF2-40B4-BE49-F238E27FC236}">
                <a16:creationId xmlns:a16="http://schemas.microsoft.com/office/drawing/2014/main" id="{1A37AD32-C54E-4461-91FD-1FE6C077D4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248" y="1147672"/>
            <a:ext cx="5511664" cy="30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7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1844476" y="126562"/>
            <a:ext cx="4157637" cy="546336"/>
          </a:xfrm>
        </p:spPr>
        <p:txBody>
          <a:bodyPr>
            <a:normAutofit fontScale="90000"/>
          </a:bodyPr>
          <a:lstStyle/>
          <a:p>
            <a:r>
              <a:rPr lang="en-US" dirty="0"/>
              <a:t>Entitlements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235488" y="819505"/>
            <a:ext cx="3138362" cy="234038"/>
          </a:xfrm>
        </p:spPr>
        <p:txBody>
          <a:bodyPr/>
          <a:lstStyle/>
          <a:p>
            <a:r>
              <a:rPr lang="en-US" sz="1800" dirty="0"/>
              <a:t>Lifecycle</a:t>
            </a:r>
          </a:p>
        </p:txBody>
      </p:sp>
      <p:pic>
        <p:nvPicPr>
          <p:cNvPr id="5" name="Picture 2" descr="Diagram of an example Entitlement lifecycle.">
            <a:extLst>
              <a:ext uri="{FF2B5EF4-FFF2-40B4-BE49-F238E27FC236}">
                <a16:creationId xmlns:a16="http://schemas.microsoft.com/office/drawing/2014/main" id="{4A3320EA-447A-AC1B-D5D4-A3EF1B4F9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5727" y="1200150"/>
            <a:ext cx="3781472" cy="384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01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286487-2781-A0C7-9A75-6C3B4EC608C7}"/>
              </a:ext>
              <a:ext uri="{C183D7F6-B498-43B3-948B-1728B52AA6E4}">
                <adec:decorative xmlns:adec="http://schemas.microsoft.com/office/drawing/2017/decorative" val="1"/>
              </a:ext>
            </a:extLst>
          </p:cNvPr>
          <p:cNvSpPr/>
          <p:nvPr/>
        </p:nvSpPr>
        <p:spPr bwMode="auto">
          <a:xfrm>
            <a:off x="3859738" y="1092995"/>
            <a:ext cx="5079311" cy="3159918"/>
          </a:xfrm>
          <a:prstGeom prst="rect">
            <a:avLst/>
          </a:prstGeom>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F4DBC57-A5C0-4BE1-8919-664A9DA2F3F8}"/>
              </a:ext>
            </a:extLst>
          </p:cNvPr>
          <p:cNvSpPr>
            <a:spLocks noGrp="1"/>
          </p:cNvSpPr>
          <p:nvPr>
            <p:ph type="title"/>
          </p:nvPr>
        </p:nvSpPr>
        <p:spPr>
          <a:xfrm>
            <a:off x="457200" y="29527"/>
            <a:ext cx="8229600" cy="857250"/>
          </a:xfrm>
        </p:spPr>
        <p:txBody>
          <a:bodyPr/>
          <a:lstStyle/>
          <a:p>
            <a:r>
              <a:rPr lang="en-GB" dirty="0"/>
              <a:t>Service Level Agreements</a:t>
            </a:r>
          </a:p>
        </p:txBody>
      </p:sp>
      <p:sp>
        <p:nvSpPr>
          <p:cNvPr id="6" name="Text Placeholder 5">
            <a:extLst>
              <a:ext uri="{FF2B5EF4-FFF2-40B4-BE49-F238E27FC236}">
                <a16:creationId xmlns:a16="http://schemas.microsoft.com/office/drawing/2014/main" id="{42084587-DFF2-49E6-AD77-F88AB3A767C3}"/>
              </a:ext>
            </a:extLst>
          </p:cNvPr>
          <p:cNvSpPr>
            <a:spLocks noGrp="1"/>
          </p:cNvSpPr>
          <p:nvPr>
            <p:ph type="body" sz="quarter" idx="10"/>
          </p:nvPr>
        </p:nvSpPr>
        <p:spPr>
          <a:xfrm>
            <a:off x="314325" y="1092995"/>
            <a:ext cx="3398454" cy="3159918"/>
          </a:xfrm>
          <a:solidFill>
            <a:schemeClr val="bg2"/>
          </a:solidFill>
          <a:ln>
            <a:noFill/>
          </a:ln>
        </p:spPr>
        <p:txBody>
          <a:bodyPr>
            <a:normAutofit fontScale="70000" lnSpcReduction="20000"/>
          </a:bodyPr>
          <a:lstStyle/>
          <a:p>
            <a:r>
              <a:rPr lang="en-GB" dirty="0"/>
              <a:t>Service Level Agreements (SLAs): Allow organizations to track against common Key Performance Indicators (KPIs)</a:t>
            </a:r>
          </a:p>
          <a:p>
            <a:endParaRPr lang="en-GB" dirty="0"/>
          </a:p>
          <a:p>
            <a:r>
              <a:rPr lang="en-GB" dirty="0"/>
              <a:t>KPIs available for Case:</a:t>
            </a:r>
          </a:p>
          <a:p>
            <a:pPr marL="257175" indent="-257175"/>
            <a:r>
              <a:rPr lang="en-GB" dirty="0"/>
              <a:t>First Response By</a:t>
            </a:r>
          </a:p>
          <a:p>
            <a:pPr marL="257175" indent="-257175"/>
            <a:r>
              <a:rPr lang="en-GB" dirty="0"/>
              <a:t>Resolve By</a:t>
            </a:r>
          </a:p>
          <a:p>
            <a:endParaRPr lang="en-GB" dirty="0"/>
          </a:p>
        </p:txBody>
      </p:sp>
      <p:pic>
        <p:nvPicPr>
          <p:cNvPr id="7" name="Picture 6" descr="Diagram showing a typical SLA">
            <a:extLst>
              <a:ext uri="{FF2B5EF4-FFF2-40B4-BE49-F238E27FC236}">
                <a16:creationId xmlns:a16="http://schemas.microsoft.com/office/drawing/2014/main" id="{EAB8316E-274F-417A-864E-07B060E703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96478" y="1296998"/>
            <a:ext cx="5009036" cy="2753508"/>
          </a:xfrm>
          <a:prstGeom prst="rect">
            <a:avLst/>
          </a:prstGeom>
        </p:spPr>
      </p:pic>
    </p:spTree>
    <p:extLst>
      <p:ext uri="{BB962C8B-B14F-4D97-AF65-F5344CB8AC3E}">
        <p14:creationId xmlns:p14="http://schemas.microsoft.com/office/powerpoint/2010/main" val="300126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0486-F289-4249-BB8C-47D65F36FFBC}"/>
              </a:ext>
            </a:extLst>
          </p:cNvPr>
          <p:cNvSpPr>
            <a:spLocks noGrp="1"/>
          </p:cNvSpPr>
          <p:nvPr>
            <p:ph type="title"/>
          </p:nvPr>
        </p:nvSpPr>
        <p:spPr>
          <a:xfrm>
            <a:off x="228600" y="182705"/>
            <a:ext cx="8505951" cy="482130"/>
          </a:xfrm>
        </p:spPr>
        <p:txBody>
          <a:bodyPr>
            <a:normAutofit fontScale="90000"/>
          </a:bodyPr>
          <a:lstStyle/>
          <a:p>
            <a:r>
              <a:rPr lang="en-GB" dirty="0"/>
              <a:t>Knowledge management</a:t>
            </a:r>
          </a:p>
        </p:txBody>
      </p:sp>
      <p:sp>
        <p:nvSpPr>
          <p:cNvPr id="3" name="Text Placeholder 2">
            <a:extLst>
              <a:ext uri="{FF2B5EF4-FFF2-40B4-BE49-F238E27FC236}">
                <a16:creationId xmlns:a16="http://schemas.microsoft.com/office/drawing/2014/main" id="{2F0EDC1D-B1D3-483B-BBEF-B93A037364E1}"/>
              </a:ext>
            </a:extLst>
          </p:cNvPr>
          <p:cNvSpPr>
            <a:spLocks noGrp="1"/>
          </p:cNvSpPr>
          <p:nvPr>
            <p:ph type="body" sz="quarter" idx="10"/>
          </p:nvPr>
        </p:nvSpPr>
        <p:spPr>
          <a:xfrm>
            <a:off x="313982" y="812500"/>
            <a:ext cx="8505951" cy="295331"/>
          </a:xfrm>
        </p:spPr>
        <p:txBody>
          <a:bodyPr>
            <a:normAutofit fontScale="92500" lnSpcReduction="10000"/>
          </a:bodyPr>
          <a:lstStyle/>
          <a:p>
            <a:r>
              <a:rPr lang="en-GB" dirty="0"/>
              <a:t>Knowledge article lifecycle</a:t>
            </a:r>
          </a:p>
          <a:p>
            <a:endParaRPr lang="en-GB" dirty="0"/>
          </a:p>
        </p:txBody>
      </p:sp>
      <p:sp>
        <p:nvSpPr>
          <p:cNvPr id="4" name="Rectangle 3">
            <a:extLst>
              <a:ext uri="{FF2B5EF4-FFF2-40B4-BE49-F238E27FC236}">
                <a16:creationId xmlns:a16="http://schemas.microsoft.com/office/drawing/2014/main" id="{434A9CAA-65A1-65B0-A674-14762AF34366}"/>
              </a:ext>
              <a:ext uri="{C183D7F6-B498-43B3-948B-1728B52AA6E4}">
                <adec:decorative xmlns:adec="http://schemas.microsoft.com/office/drawing/2017/decorative" val="1"/>
              </a:ext>
            </a:extLst>
          </p:cNvPr>
          <p:cNvSpPr/>
          <p:nvPr/>
        </p:nvSpPr>
        <p:spPr bwMode="auto">
          <a:xfrm>
            <a:off x="313982" y="1107831"/>
            <a:ext cx="8505951" cy="3129098"/>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Diagram of the Knowledge management lifecycle.">
            <a:extLst>
              <a:ext uri="{FF2B5EF4-FFF2-40B4-BE49-F238E27FC236}">
                <a16:creationId xmlns:a16="http://schemas.microsoft.com/office/drawing/2014/main" id="{4CFC7DCA-4E70-4982-8C1E-929FE5577E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7030" y="1197081"/>
            <a:ext cx="7227518" cy="300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0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Basic routing</a:t>
            </a:r>
          </a:p>
        </p:txBody>
      </p:sp>
      <p:pic>
        <p:nvPicPr>
          <p:cNvPr id="23" name="Picture 22" descr="Diagram of an example case routing that uses rule sets and service levels.">
            <a:extLst>
              <a:ext uri="{FF2B5EF4-FFF2-40B4-BE49-F238E27FC236}">
                <a16:creationId xmlns:a16="http://schemas.microsoft.com/office/drawing/2014/main" id="{2C22DD87-0365-9331-E35D-75B90419EAED}"/>
              </a:ext>
            </a:extLst>
          </p:cNvPr>
          <p:cNvPicPr>
            <a:picLocks noChangeAspect="1"/>
          </p:cNvPicPr>
          <p:nvPr/>
        </p:nvPicPr>
        <p:blipFill>
          <a:blip r:embed="rId3"/>
          <a:srcRect/>
          <a:stretch/>
        </p:blipFill>
        <p:spPr bwMode="auto">
          <a:xfrm>
            <a:off x="1830859" y="1040259"/>
            <a:ext cx="5482280" cy="3151598"/>
          </a:xfrm>
          <a:prstGeom prst="rect">
            <a:avLst/>
          </a:prstGeom>
          <a:noFill/>
          <a:ln>
            <a:noFill/>
          </a:ln>
        </p:spPr>
      </p:pic>
      <p:sp>
        <p:nvSpPr>
          <p:cNvPr id="2" name="Rectangle 1">
            <a:extLst>
              <a:ext uri="{FF2B5EF4-FFF2-40B4-BE49-F238E27FC236}">
                <a16:creationId xmlns:a16="http://schemas.microsoft.com/office/drawing/2014/main" id="{4CA3C10E-CDD8-3299-65C7-322A154F18A8}"/>
              </a:ext>
              <a:ext uri="{C183D7F6-B498-43B3-948B-1728B52AA6E4}">
                <adec:decorative xmlns:adec="http://schemas.microsoft.com/office/drawing/2017/decorative" val="1"/>
              </a:ext>
            </a:extLst>
          </p:cNvPr>
          <p:cNvSpPr/>
          <p:nvPr/>
        </p:nvSpPr>
        <p:spPr bwMode="auto">
          <a:xfrm>
            <a:off x="313983" y="1001730"/>
            <a:ext cx="8516035" cy="319012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123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Unified Routing</a:t>
            </a:r>
          </a:p>
        </p:txBody>
      </p:sp>
      <p:sp>
        <p:nvSpPr>
          <p:cNvPr id="2" name="Rectangle 1">
            <a:extLst>
              <a:ext uri="{FF2B5EF4-FFF2-40B4-BE49-F238E27FC236}">
                <a16:creationId xmlns:a16="http://schemas.microsoft.com/office/drawing/2014/main" id="{0ACBB9A7-5FB5-7A70-830E-D036873683B7}"/>
              </a:ext>
              <a:ext uri="{C183D7F6-B498-43B3-948B-1728B52AA6E4}">
                <adec:decorative xmlns:adec="http://schemas.microsoft.com/office/drawing/2017/decorative" val="1"/>
              </a:ext>
            </a:extLst>
          </p:cNvPr>
          <p:cNvSpPr/>
          <p:nvPr/>
        </p:nvSpPr>
        <p:spPr bwMode="auto">
          <a:xfrm>
            <a:off x="313983" y="1001730"/>
            <a:ext cx="8516035" cy="319012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Diagram for Unified Routing.">
            <a:extLst>
              <a:ext uri="{FF2B5EF4-FFF2-40B4-BE49-F238E27FC236}">
                <a16:creationId xmlns:a16="http://schemas.microsoft.com/office/drawing/2014/main" id="{2F112E8C-0E23-2471-CBD8-338533504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352" y="1067225"/>
            <a:ext cx="6227297" cy="30090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2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E4753-1FDF-45AD-A54C-20BC98F10D0F}"/>
              </a:ext>
            </a:extLst>
          </p:cNvPr>
          <p:cNvSpPr>
            <a:spLocks noGrp="1"/>
          </p:cNvSpPr>
          <p:nvPr>
            <p:ph type="title"/>
          </p:nvPr>
        </p:nvSpPr>
        <p:spPr/>
        <p:txBody>
          <a:bodyPr>
            <a:noAutofit/>
          </a:bodyPr>
          <a:lstStyle/>
          <a:p>
            <a:r>
              <a:rPr lang="en-GB" sz="3200" dirty="0"/>
              <a:t>Customer Service historical analytics dashboard</a:t>
            </a:r>
          </a:p>
        </p:txBody>
      </p:sp>
      <p:sp>
        <p:nvSpPr>
          <p:cNvPr id="6" name="Text Placeholder 5">
            <a:extLst>
              <a:ext uri="{FF2B5EF4-FFF2-40B4-BE49-F238E27FC236}">
                <a16:creationId xmlns:a16="http://schemas.microsoft.com/office/drawing/2014/main" id="{7BDE32C3-7DD6-4B8C-B767-3EC6058ED221}"/>
              </a:ext>
            </a:extLst>
          </p:cNvPr>
          <p:cNvSpPr>
            <a:spLocks noGrp="1"/>
          </p:cNvSpPr>
          <p:nvPr>
            <p:ph type="body" sz="quarter" idx="10"/>
          </p:nvPr>
        </p:nvSpPr>
        <p:spPr>
          <a:xfrm>
            <a:off x="314325" y="816622"/>
            <a:ext cx="8505825" cy="300083"/>
          </a:xfrm>
        </p:spPr>
        <p:txBody>
          <a:bodyPr>
            <a:normAutofit lnSpcReduction="10000"/>
          </a:bodyPr>
          <a:lstStyle/>
          <a:p>
            <a:r>
              <a:rPr lang="en-GB" sz="1500" dirty="0"/>
              <a:t>Summary</a:t>
            </a:r>
          </a:p>
        </p:txBody>
      </p:sp>
      <p:sp>
        <p:nvSpPr>
          <p:cNvPr id="2" name="Rectangle 1">
            <a:extLst>
              <a:ext uri="{FF2B5EF4-FFF2-40B4-BE49-F238E27FC236}">
                <a16:creationId xmlns:a16="http://schemas.microsoft.com/office/drawing/2014/main" id="{9DF37E1C-868C-84A2-46FD-568C3B5F4EFF}"/>
              </a:ext>
              <a:ext uri="{C183D7F6-B498-43B3-948B-1728B52AA6E4}">
                <adec:decorative xmlns:adec="http://schemas.microsoft.com/office/drawing/2017/decorative" val="1"/>
              </a:ext>
            </a:extLst>
          </p:cNvPr>
          <p:cNvSpPr/>
          <p:nvPr/>
        </p:nvSpPr>
        <p:spPr bwMode="auto">
          <a:xfrm>
            <a:off x="303899" y="1116705"/>
            <a:ext cx="8516035" cy="306238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DCE6DDBC-792F-3995-C4F6-D2CA5D7BD33A}"/>
              </a:ext>
            </a:extLst>
          </p:cNvPr>
          <p:cNvPicPr>
            <a:picLocks noChangeAspect="1"/>
          </p:cNvPicPr>
          <p:nvPr/>
        </p:nvPicPr>
        <p:blipFill>
          <a:blip r:embed="rId3"/>
          <a:stretch>
            <a:fillRect/>
          </a:stretch>
        </p:blipFill>
        <p:spPr>
          <a:xfrm>
            <a:off x="1779454" y="1294631"/>
            <a:ext cx="4863596" cy="2799385"/>
          </a:xfrm>
          <a:prstGeom prst="rect">
            <a:avLst/>
          </a:prstGeom>
        </p:spPr>
      </p:pic>
    </p:spTree>
    <p:extLst>
      <p:ext uri="{BB962C8B-B14F-4D97-AF65-F5344CB8AC3E}">
        <p14:creationId xmlns:p14="http://schemas.microsoft.com/office/powerpoint/2010/main" val="102742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7199" y="205979"/>
            <a:ext cx="8855461" cy="957370"/>
          </a:xfrm>
        </p:spPr>
        <p:txBody>
          <a:bodyPr>
            <a:normAutofit/>
          </a:bodyPr>
          <a:lstStyle/>
          <a:p>
            <a:r>
              <a:rPr lang="en-GB" sz="2800" dirty="0"/>
              <a:t>CRM Systems</a:t>
            </a:r>
          </a:p>
        </p:txBody>
      </p:sp>
      <p:graphicFrame>
        <p:nvGraphicFramePr>
          <p:cNvPr id="6" name="Table 5">
            <a:extLst>
              <a:ext uri="{FF2B5EF4-FFF2-40B4-BE49-F238E27FC236}">
                <a16:creationId xmlns:a16="http://schemas.microsoft.com/office/drawing/2014/main" id="{1A095574-3A34-B22C-0E56-3FFC058CC712}"/>
              </a:ext>
            </a:extLst>
          </p:cNvPr>
          <p:cNvGraphicFramePr>
            <a:graphicFrameLocks noGrp="1"/>
          </p:cNvGraphicFramePr>
          <p:nvPr>
            <p:extLst>
              <p:ext uri="{D42A27DB-BD31-4B8C-83A1-F6EECF244321}">
                <p14:modId xmlns:p14="http://schemas.microsoft.com/office/powerpoint/2010/main" val="156313008"/>
              </p:ext>
            </p:extLst>
          </p:nvPr>
        </p:nvGraphicFramePr>
        <p:xfrm>
          <a:off x="1680504" y="977894"/>
          <a:ext cx="5406096" cy="4165608"/>
        </p:xfrm>
        <a:graphic>
          <a:graphicData uri="http://schemas.openxmlformats.org/drawingml/2006/table">
            <a:tbl>
              <a:tblPr>
                <a:tableStyleId>{5C22544A-7EE6-4342-B048-85BDC9FD1C3A}</a:tableStyleId>
              </a:tblPr>
              <a:tblGrid>
                <a:gridCol w="2637828">
                  <a:extLst>
                    <a:ext uri="{9D8B030D-6E8A-4147-A177-3AD203B41FA5}">
                      <a16:colId xmlns:a16="http://schemas.microsoft.com/office/drawing/2014/main" val="1477768050"/>
                    </a:ext>
                  </a:extLst>
                </a:gridCol>
                <a:gridCol w="2768268">
                  <a:extLst>
                    <a:ext uri="{9D8B030D-6E8A-4147-A177-3AD203B41FA5}">
                      <a16:colId xmlns:a16="http://schemas.microsoft.com/office/drawing/2014/main" val="3940584458"/>
                    </a:ext>
                  </a:extLst>
                </a:gridCol>
              </a:tblGrid>
              <a:tr h="347134">
                <a:tc>
                  <a:txBody>
                    <a:bodyPr/>
                    <a:lstStyle/>
                    <a:p>
                      <a:pPr algn="l" fontAlgn="b"/>
                      <a:r>
                        <a:rPr lang="en-US" sz="1600" b="1" i="0" u="none" strike="noStrike" dirty="0">
                          <a:effectLst/>
                        </a:rPr>
                        <a:t>Salesforce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NetSuite</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4038367"/>
                  </a:ext>
                </a:extLst>
              </a:tr>
              <a:tr h="347134">
                <a:tc>
                  <a:txBody>
                    <a:bodyPr/>
                    <a:lstStyle/>
                    <a:p>
                      <a:pPr algn="l" fontAlgn="b"/>
                      <a:r>
                        <a:rPr lang="en-US" sz="1600" b="1" i="0" u="none" strike="noStrike">
                          <a:effectLst/>
                        </a:rPr>
                        <a:t>HubSpot</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Streak</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4729276"/>
                  </a:ext>
                </a:extLst>
              </a:tr>
              <a:tr h="347134">
                <a:tc>
                  <a:txBody>
                    <a:bodyPr/>
                    <a:lstStyle/>
                    <a:p>
                      <a:pPr algn="l" fontAlgn="b"/>
                      <a:r>
                        <a:rPr lang="en-US" sz="1600" b="1" i="0" u="none" strike="noStrike" dirty="0" err="1">
                          <a:effectLst/>
                        </a:rPr>
                        <a:t>Zoho</a:t>
                      </a:r>
                      <a:r>
                        <a:rPr lang="en-US" sz="1600" b="1" i="0" u="none" strike="noStrike" dirty="0">
                          <a:effectLst/>
                        </a:rPr>
                        <a:t> Corporation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Microsoft Corporation</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7302571"/>
                  </a:ext>
                </a:extLst>
              </a:tr>
              <a:tr h="347134">
                <a:tc>
                  <a:txBody>
                    <a:bodyPr/>
                    <a:lstStyle/>
                    <a:p>
                      <a:pPr algn="l" fontAlgn="b"/>
                      <a:r>
                        <a:rPr lang="en-US" sz="1600" b="1" i="0" u="none" strike="noStrike">
                          <a:effectLst/>
                        </a:rPr>
                        <a:t>Pipedrive</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Apptivo</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5355091"/>
                  </a:ext>
                </a:extLst>
              </a:tr>
              <a:tr h="347134">
                <a:tc>
                  <a:txBody>
                    <a:bodyPr/>
                    <a:lstStyle/>
                    <a:p>
                      <a:pPr algn="l" fontAlgn="b"/>
                      <a:r>
                        <a:rPr lang="en-US" sz="1600" b="1" i="0" u="none" strike="noStrike">
                          <a:effectLst/>
                        </a:rPr>
                        <a:t>SugarCRM</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Nutshell</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9103118"/>
                  </a:ext>
                </a:extLst>
              </a:tr>
              <a:tr h="347134">
                <a:tc>
                  <a:txBody>
                    <a:bodyPr/>
                    <a:lstStyle/>
                    <a:p>
                      <a:pPr algn="l" fontAlgn="b"/>
                      <a:r>
                        <a:rPr lang="en-US" sz="1600" b="1" i="0" u="none" strike="noStrike">
                          <a:effectLst/>
                        </a:rPr>
                        <a:t>Insightly</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Freshworks</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0814751"/>
                  </a:ext>
                </a:extLst>
              </a:tr>
              <a:tr h="347134">
                <a:tc>
                  <a:txBody>
                    <a:bodyPr/>
                    <a:lstStyle/>
                    <a:p>
                      <a:pPr algn="l" fontAlgn="b"/>
                      <a:r>
                        <a:rPr lang="en-US" sz="1600" b="1" i="0" u="none" strike="noStrike">
                          <a:effectLst/>
                        </a:rPr>
                        <a:t>Zendesk</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ActiveCampaign</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1404795"/>
                  </a:ext>
                </a:extLst>
              </a:tr>
              <a:tr h="347134">
                <a:tc>
                  <a:txBody>
                    <a:bodyPr/>
                    <a:lstStyle/>
                    <a:p>
                      <a:pPr algn="l" fontAlgn="b"/>
                      <a:r>
                        <a:rPr lang="en-US" sz="1600" b="1" i="0" u="none" strike="noStrike">
                          <a:effectLst/>
                        </a:rPr>
                        <a:t>Capsule</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Creatio</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0691410"/>
                  </a:ext>
                </a:extLst>
              </a:tr>
              <a:tr h="347134">
                <a:tc>
                  <a:txBody>
                    <a:bodyPr/>
                    <a:lstStyle/>
                    <a:p>
                      <a:pPr algn="l" fontAlgn="b"/>
                      <a:r>
                        <a:rPr lang="en-US" sz="1600" b="1" i="0" u="none" strike="noStrike" dirty="0">
                          <a:effectLst/>
                        </a:rPr>
                        <a:t>Really Simple Systems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ClickUp</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0194571"/>
                  </a:ext>
                </a:extLst>
              </a:tr>
              <a:tr h="347134">
                <a:tc>
                  <a:txBody>
                    <a:bodyPr/>
                    <a:lstStyle/>
                    <a:p>
                      <a:pPr algn="l" fontAlgn="b"/>
                      <a:r>
                        <a:rPr lang="en-US" sz="1600" b="1" i="0" u="none" strike="noStrike">
                          <a:effectLst/>
                        </a:rPr>
                        <a:t>Keap</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Oracle CRM</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328251"/>
                  </a:ext>
                </a:extLst>
              </a:tr>
              <a:tr h="347134">
                <a:tc>
                  <a:txBody>
                    <a:bodyPr/>
                    <a:lstStyle/>
                    <a:p>
                      <a:pPr algn="l" fontAlgn="b"/>
                      <a:r>
                        <a:rPr lang="en-US" sz="1600" b="1" i="0" u="none" strike="noStrike" dirty="0">
                          <a:effectLst/>
                          <a:highlight>
                            <a:srgbClr val="00FF00"/>
                          </a:highlight>
                        </a:rPr>
                        <a:t>Microsoft Dynamics 365</a:t>
                      </a:r>
                      <a:endParaRPr lang="en-US" sz="1600" b="1" i="0" u="none" strike="noStrike" dirty="0">
                        <a:solidFill>
                          <a:srgbClr val="000000"/>
                        </a:solidFill>
                        <a:effectLst/>
                        <a:highlight>
                          <a:srgbClr val="00FF00"/>
                        </a:highlight>
                        <a:latin typeface="Calibri" panose="020F0502020204030204" pitchFamily="34" charset="0"/>
                      </a:endParaRPr>
                    </a:p>
                  </a:txBody>
                  <a:tcPr marL="7620" marR="7620" marT="7620" marB="0" anchor="b"/>
                </a:tc>
                <a:tc>
                  <a:txBody>
                    <a:bodyPr/>
                    <a:lstStyle/>
                    <a:p>
                      <a:pPr algn="l" fontAlgn="b"/>
                      <a:r>
                        <a:rPr lang="en-US" sz="1600" b="1" i="0" u="none" strike="noStrike" dirty="0">
                          <a:effectLst/>
                        </a:rPr>
                        <a:t>BIGContacts</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0249072"/>
                  </a:ext>
                </a:extLst>
              </a:tr>
              <a:tr h="347134">
                <a:tc>
                  <a:txBody>
                    <a:bodyPr/>
                    <a:lstStyle/>
                    <a:p>
                      <a:pPr algn="l" fontAlgn="b"/>
                      <a:r>
                        <a:rPr lang="en-US" sz="1600" b="1" i="0" u="none" strike="noStrike" dirty="0">
                          <a:effectLst/>
                        </a:rPr>
                        <a:t>Mailchimp </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dirty="0">
                          <a:effectLst/>
                        </a:rPr>
                        <a:t>Odoo</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4426078"/>
                  </a:ext>
                </a:extLst>
              </a:tr>
            </a:tbl>
          </a:graphicData>
        </a:graphic>
      </p:graphicFrame>
    </p:spTree>
    <p:extLst>
      <p:ext uri="{BB962C8B-B14F-4D97-AF65-F5344CB8AC3E}">
        <p14:creationId xmlns:p14="http://schemas.microsoft.com/office/powerpoint/2010/main" val="127563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Field Service</a:t>
            </a:r>
          </a:p>
        </p:txBody>
      </p:sp>
    </p:spTree>
    <p:extLst>
      <p:ext uri="{BB962C8B-B14F-4D97-AF65-F5344CB8AC3E}">
        <p14:creationId xmlns:p14="http://schemas.microsoft.com/office/powerpoint/2010/main" val="358756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C5FBF-5DE9-4F17-AF14-ECF0185E0778}"/>
              </a:ext>
            </a:extLst>
          </p:cNvPr>
          <p:cNvSpPr>
            <a:spLocks noGrp="1"/>
          </p:cNvSpPr>
          <p:nvPr>
            <p:ph type="title"/>
          </p:nvPr>
        </p:nvSpPr>
        <p:spPr>
          <a:xfrm>
            <a:off x="313982" y="285750"/>
            <a:ext cx="8505951" cy="482130"/>
          </a:xfrm>
        </p:spPr>
        <p:txBody>
          <a:bodyPr>
            <a:noAutofit/>
          </a:bodyPr>
          <a:lstStyle/>
          <a:p>
            <a:r>
              <a:rPr lang="en-GB" sz="3600" dirty="0"/>
              <a:t>Dynamics 365 Field Service </a:t>
            </a:r>
          </a:p>
        </p:txBody>
      </p:sp>
      <p:sp>
        <p:nvSpPr>
          <p:cNvPr id="5" name="Text Placeholder 4">
            <a:extLst>
              <a:ext uri="{FF2B5EF4-FFF2-40B4-BE49-F238E27FC236}">
                <a16:creationId xmlns:a16="http://schemas.microsoft.com/office/drawing/2014/main" id="{75C7098E-E578-486B-B102-A8AE0AF66F8E}"/>
              </a:ext>
            </a:extLst>
          </p:cNvPr>
          <p:cNvSpPr>
            <a:spLocks noGrp="1"/>
          </p:cNvSpPr>
          <p:nvPr>
            <p:ph type="body" sz="quarter" idx="10"/>
          </p:nvPr>
        </p:nvSpPr>
        <p:spPr>
          <a:xfrm>
            <a:off x="313982" y="812500"/>
            <a:ext cx="8505951" cy="2031326"/>
          </a:xfrm>
        </p:spPr>
        <p:txBody>
          <a:bodyPr>
            <a:normAutofit fontScale="92500" lnSpcReduction="10000"/>
          </a:bodyPr>
          <a:lstStyle/>
          <a:p>
            <a:pPr marL="257175" lvl="1" indent="-257175">
              <a:buFont typeface="Arial" panose="020B0604020202020204" pitchFamily="34" charset="0"/>
              <a:buChar char="•"/>
            </a:pPr>
            <a:r>
              <a:rPr lang="en-US" sz="2400" dirty="0"/>
              <a:t>Deliver service at customer locations</a:t>
            </a:r>
          </a:p>
          <a:p>
            <a:pPr marL="257175" lvl="1" indent="-257175">
              <a:buFont typeface="Arial" panose="020B0604020202020204" pitchFamily="34" charset="0"/>
              <a:buChar char="•"/>
            </a:pPr>
            <a:r>
              <a:rPr lang="en-GB" sz="2400" dirty="0"/>
              <a:t>Complete more service calls per technician per week</a:t>
            </a:r>
          </a:p>
          <a:p>
            <a:pPr marL="257175" lvl="1" indent="-257175">
              <a:buFont typeface="Arial" panose="020B0604020202020204" pitchFamily="34" charset="0"/>
              <a:buChar char="•"/>
            </a:pPr>
            <a:r>
              <a:rPr lang="en-GB" sz="2400" dirty="0"/>
              <a:t>Reduce travel time, mileage, and vehicle wear and tear</a:t>
            </a:r>
          </a:p>
          <a:p>
            <a:pPr marL="257175" lvl="1" indent="-257175">
              <a:buFont typeface="Arial" panose="020B0604020202020204" pitchFamily="34" charset="0"/>
              <a:buChar char="•"/>
            </a:pPr>
            <a:r>
              <a:rPr lang="en-US" sz="2400" dirty="0"/>
              <a:t>Improve first-time fix rate</a:t>
            </a:r>
          </a:p>
          <a:p>
            <a:pPr marL="257175" lvl="1" indent="-257175">
              <a:buFont typeface="Arial" panose="020B0604020202020204" pitchFamily="34" charset="0"/>
              <a:buChar char="•"/>
            </a:pPr>
            <a:r>
              <a:rPr lang="en-US" sz="2400" dirty="0"/>
              <a:t>Keep customers updated</a:t>
            </a:r>
          </a:p>
          <a:p>
            <a:endParaRPr lang="en-GB" sz="1200" dirty="0"/>
          </a:p>
        </p:txBody>
      </p:sp>
      <p:pic>
        <p:nvPicPr>
          <p:cNvPr id="8" name="Picture 7">
            <a:extLst>
              <a:ext uri="{FF2B5EF4-FFF2-40B4-BE49-F238E27FC236}">
                <a16:creationId xmlns:a16="http://schemas.microsoft.com/office/drawing/2014/main" id="{4A478B41-2129-4385-841D-E6D473EFFFF1}"/>
              </a:ext>
            </a:extLst>
          </p:cNvPr>
          <p:cNvPicPr>
            <a:picLocks noChangeAspect="1"/>
          </p:cNvPicPr>
          <p:nvPr/>
        </p:nvPicPr>
        <p:blipFill>
          <a:blip r:embed="rId3"/>
          <a:stretch>
            <a:fillRect/>
          </a:stretch>
        </p:blipFill>
        <p:spPr>
          <a:xfrm>
            <a:off x="3048000" y="1657350"/>
            <a:ext cx="6526592" cy="3671208"/>
          </a:xfrm>
          <a:prstGeom prst="rect">
            <a:avLst/>
          </a:prstGeom>
        </p:spPr>
      </p:pic>
    </p:spTree>
    <p:extLst>
      <p:ext uri="{BB962C8B-B14F-4D97-AF65-F5344CB8AC3E}">
        <p14:creationId xmlns:p14="http://schemas.microsoft.com/office/powerpoint/2010/main" val="215405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7200" y="36830"/>
            <a:ext cx="8229600" cy="857250"/>
          </a:xfrm>
        </p:spPr>
        <p:txBody>
          <a:bodyPr>
            <a:noAutofit/>
          </a:bodyPr>
          <a:lstStyle/>
          <a:p>
            <a:r>
              <a:rPr lang="en-GB" sz="3600" dirty="0"/>
              <a:t>Dynamics 365 Field Service</a:t>
            </a:r>
          </a:p>
        </p:txBody>
      </p:sp>
      <p:pic>
        <p:nvPicPr>
          <p:cNvPr id="2" name="Picture 2" descr="Diagram of a Primary Field Service Flow with Work Order Generation, Schedule &amp; Dispatch, Service Delivery, and Review &amp; Bill.">
            <a:extLst>
              <a:ext uri="{FF2B5EF4-FFF2-40B4-BE49-F238E27FC236}">
                <a16:creationId xmlns:a16="http://schemas.microsoft.com/office/drawing/2014/main" id="{7339498D-6325-4A10-B45B-4FC27E14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599" y="840517"/>
            <a:ext cx="7062578" cy="384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08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119333-54E2-46A8-837C-FA3707B580FF}"/>
              </a:ext>
            </a:extLst>
          </p:cNvPr>
          <p:cNvSpPr>
            <a:spLocks noGrp="1"/>
          </p:cNvSpPr>
          <p:nvPr>
            <p:ph type="title"/>
          </p:nvPr>
        </p:nvSpPr>
        <p:spPr/>
        <p:txBody>
          <a:bodyPr/>
          <a:lstStyle/>
          <a:p>
            <a:r>
              <a:rPr lang="en-GB" dirty="0"/>
              <a:t>Work order lifecycle</a:t>
            </a:r>
          </a:p>
        </p:txBody>
      </p:sp>
      <p:pic>
        <p:nvPicPr>
          <p:cNvPr id="1026" name="Picture 2" descr="Diagram of Field Service Work Order six stages.">
            <a:extLst>
              <a:ext uri="{FF2B5EF4-FFF2-40B4-BE49-F238E27FC236}">
                <a16:creationId xmlns:a16="http://schemas.microsoft.com/office/drawing/2014/main" id="{BA3077F1-718A-4EA2-A6A3-E5949DB91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94714"/>
            <a:ext cx="8839200" cy="243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9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BF6B295-EFE1-4061-B124-59C402C89BB5}"/>
              </a:ext>
            </a:extLst>
          </p:cNvPr>
          <p:cNvSpPr>
            <a:spLocks noGrp="1"/>
          </p:cNvSpPr>
          <p:nvPr>
            <p:ph type="title"/>
          </p:nvPr>
        </p:nvSpPr>
        <p:spPr/>
        <p:txBody>
          <a:bodyPr>
            <a:normAutofit/>
          </a:bodyPr>
          <a:lstStyle/>
          <a:p>
            <a:r>
              <a:rPr lang="en-GB" sz="4000" dirty="0"/>
              <a:t>Work order lifecycle statuses</a:t>
            </a:r>
          </a:p>
        </p:txBody>
      </p:sp>
      <p:pic>
        <p:nvPicPr>
          <p:cNvPr id="4098" name="Picture 2" descr="Diagram of Work Order Lifecycle Statuses.">
            <a:extLst>
              <a:ext uri="{FF2B5EF4-FFF2-40B4-BE49-F238E27FC236}">
                <a16:creationId xmlns:a16="http://schemas.microsoft.com/office/drawing/2014/main" id="{D87F5CEA-9FF0-4929-9A9B-67BF1DE7DA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653" y="1095281"/>
            <a:ext cx="7280694" cy="358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AE74CA-7033-4467-A7FB-6D7C4357706A}"/>
              </a:ext>
            </a:extLst>
          </p:cNvPr>
          <p:cNvSpPr>
            <a:spLocks noGrp="1"/>
          </p:cNvSpPr>
          <p:nvPr>
            <p:ph type="title"/>
          </p:nvPr>
        </p:nvSpPr>
        <p:spPr>
          <a:xfrm>
            <a:off x="319024" y="209550"/>
            <a:ext cx="8505951" cy="510147"/>
          </a:xfrm>
        </p:spPr>
        <p:txBody>
          <a:bodyPr>
            <a:normAutofit fontScale="90000"/>
          </a:bodyPr>
          <a:lstStyle/>
          <a:p>
            <a:r>
              <a:rPr lang="en-GB" dirty="0"/>
              <a:t>Work order</a:t>
            </a:r>
          </a:p>
        </p:txBody>
      </p:sp>
      <p:pic>
        <p:nvPicPr>
          <p:cNvPr id="2050" name="Picture 2" descr="Diagram of Work Orders and how records are related.">
            <a:extLst>
              <a:ext uri="{FF2B5EF4-FFF2-40B4-BE49-F238E27FC236}">
                <a16:creationId xmlns:a16="http://schemas.microsoft.com/office/drawing/2014/main" id="{148C0814-11F1-4A7F-9250-DCE530A189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648" y="840581"/>
            <a:ext cx="6944705" cy="391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5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98F6-F60A-4AF2-8DA8-55812F2F531D}"/>
              </a:ext>
            </a:extLst>
          </p:cNvPr>
          <p:cNvSpPr>
            <a:spLocks noGrp="1"/>
          </p:cNvSpPr>
          <p:nvPr>
            <p:ph type="title"/>
          </p:nvPr>
        </p:nvSpPr>
        <p:spPr>
          <a:xfrm>
            <a:off x="381000" y="36830"/>
            <a:ext cx="8229600" cy="857250"/>
          </a:xfrm>
        </p:spPr>
        <p:txBody>
          <a:bodyPr/>
          <a:lstStyle/>
          <a:p>
            <a:r>
              <a:rPr lang="en-GB" dirty="0"/>
              <a:t>Schedule Board</a:t>
            </a:r>
          </a:p>
        </p:txBody>
      </p:sp>
      <p:pic>
        <p:nvPicPr>
          <p:cNvPr id="5" name="Picture 4" descr="Graphical user interface, application, table, Excel&#10;&#10;Description automatically generated">
            <a:extLst>
              <a:ext uri="{FF2B5EF4-FFF2-40B4-BE49-F238E27FC236}">
                <a16:creationId xmlns:a16="http://schemas.microsoft.com/office/drawing/2014/main" id="{D1CDEBD5-06A8-47C7-A947-E3FFA6443B9E}"/>
              </a:ext>
            </a:extLst>
          </p:cNvPr>
          <p:cNvPicPr>
            <a:picLocks noChangeAspect="1"/>
          </p:cNvPicPr>
          <p:nvPr/>
        </p:nvPicPr>
        <p:blipFill>
          <a:blip r:embed="rId3"/>
          <a:stretch>
            <a:fillRect/>
          </a:stretch>
        </p:blipFill>
        <p:spPr>
          <a:xfrm>
            <a:off x="645198" y="840518"/>
            <a:ext cx="7843520" cy="3972612"/>
          </a:xfrm>
          <a:prstGeom prst="rect">
            <a:avLst/>
          </a:prstGeom>
        </p:spPr>
      </p:pic>
    </p:spTree>
    <p:extLst>
      <p:ext uri="{BB962C8B-B14F-4D97-AF65-F5344CB8AC3E}">
        <p14:creationId xmlns:p14="http://schemas.microsoft.com/office/powerpoint/2010/main" val="420694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884953" y="2114550"/>
            <a:ext cx="1653017" cy="83099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46DDD9"/>
                </a:solidFill>
                <a:effectLst/>
                <a:uLnTx/>
                <a:uFillTx/>
                <a:latin typeface="Conthrax Sb"/>
                <a:ea typeface="+mn-ea"/>
                <a:cs typeface="+mn-cs"/>
              </a:rPr>
              <a:t>Q &amp; A</a:t>
            </a:r>
            <a:endParaRPr kumimoji="0" lang="en-US" sz="4800" b="0" i="0" u="none" strike="noStrike" kern="1200" cap="none" spc="0" normalizeH="0" baseline="0" noProof="0">
              <a:ln>
                <a:noFill/>
              </a:ln>
              <a:solidFill>
                <a:srgbClr val="46DDD9"/>
              </a:solidFill>
              <a:effectLst/>
              <a:uLnTx/>
              <a:uFillTx/>
              <a:latin typeface="Calibri"/>
              <a:ea typeface="+mn-ea"/>
              <a:cs typeface="+mn-cs"/>
            </a:endParaRPr>
          </a:p>
        </p:txBody>
      </p:sp>
    </p:spTree>
    <p:extLst>
      <p:ext uri="{BB962C8B-B14F-4D97-AF65-F5344CB8AC3E}">
        <p14:creationId xmlns:p14="http://schemas.microsoft.com/office/powerpoint/2010/main" val="969427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Sales</a:t>
            </a:r>
          </a:p>
        </p:txBody>
      </p:sp>
    </p:spTree>
    <p:extLst>
      <p:ext uri="{BB962C8B-B14F-4D97-AF65-F5344CB8AC3E}">
        <p14:creationId xmlns:p14="http://schemas.microsoft.com/office/powerpoint/2010/main" val="77374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2163C7-814A-57CA-4290-B2B8883B4D20}"/>
              </a:ext>
            </a:extLst>
          </p:cNvPr>
          <p:cNvPicPr>
            <a:picLocks noChangeAspect="1"/>
          </p:cNvPicPr>
          <p:nvPr/>
        </p:nvPicPr>
        <p:blipFill>
          <a:blip r:embed="rId3"/>
          <a:stretch>
            <a:fillRect/>
          </a:stretch>
        </p:blipFill>
        <p:spPr>
          <a:xfrm>
            <a:off x="0" y="514350"/>
            <a:ext cx="9058275" cy="4629150"/>
          </a:xfrm>
          <a:prstGeom prst="rect">
            <a:avLst/>
          </a:prstGeom>
        </p:spPr>
      </p:pic>
    </p:spTree>
    <p:extLst>
      <p:ext uri="{BB962C8B-B14F-4D97-AF65-F5344CB8AC3E}">
        <p14:creationId xmlns:p14="http://schemas.microsoft.com/office/powerpoint/2010/main" val="33614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Sales process overview</a:t>
            </a:r>
          </a:p>
        </p:txBody>
      </p:sp>
      <p:pic>
        <p:nvPicPr>
          <p:cNvPr id="39" name="Picture 38" descr="Icon depicting an application ">
            <a:extLst>
              <a:ext uri="{FF2B5EF4-FFF2-40B4-BE49-F238E27FC236}">
                <a16:creationId xmlns:a16="http://schemas.microsoft.com/office/drawing/2014/main" id="{D44CD0FD-A786-40A6-AD8B-032E97EA0D48}"/>
              </a:ext>
            </a:extLst>
          </p:cNvPr>
          <p:cNvPicPr>
            <a:picLocks noChangeAspect="1"/>
          </p:cNvPicPr>
          <p:nvPr/>
        </p:nvPicPr>
        <p:blipFill>
          <a:blip r:embed="rId3"/>
          <a:stretch>
            <a:fillRect/>
          </a:stretch>
        </p:blipFill>
        <p:spPr>
          <a:xfrm>
            <a:off x="441197" y="981272"/>
            <a:ext cx="619506" cy="619506"/>
          </a:xfrm>
          <a:prstGeom prst="rect">
            <a:avLst/>
          </a:prstGeom>
        </p:spPr>
      </p:pic>
      <p:sp>
        <p:nvSpPr>
          <p:cNvPr id="40" name="TextBox 39">
            <a:extLst>
              <a:ext uri="{FF2B5EF4-FFF2-40B4-BE49-F238E27FC236}">
                <a16:creationId xmlns:a16="http://schemas.microsoft.com/office/drawing/2014/main" id="{828E9B34-928B-491F-AD67-078FA3558CF4}"/>
              </a:ext>
            </a:extLst>
          </p:cNvPr>
          <p:cNvSpPr txBox="1"/>
          <p:nvPr/>
        </p:nvSpPr>
        <p:spPr>
          <a:xfrm>
            <a:off x="1344168" y="1013455"/>
            <a:ext cx="7362873" cy="553998"/>
          </a:xfrm>
          <a:prstGeom prst="rect">
            <a:avLst/>
          </a:prstGeom>
          <a:noFill/>
        </p:spPr>
        <p:txBody>
          <a:bodyPr wrap="square" lIns="0" tIns="0" rIns="0" bIns="0" rtlCol="0" anchor="ctr">
            <a:spAutoFit/>
          </a:bodyPr>
          <a:lstStyle/>
          <a:p>
            <a:r>
              <a:rPr lang="en-US" dirty="0"/>
              <a:t>Application designed for out-of-the-box use or configuration to match unique business processes</a:t>
            </a:r>
          </a:p>
        </p:txBody>
      </p:sp>
      <p:cxnSp>
        <p:nvCxnSpPr>
          <p:cNvPr id="41" name="Straight Connector 40">
            <a:extLst>
              <a:ext uri="{FF2B5EF4-FFF2-40B4-BE49-F238E27FC236}">
                <a16:creationId xmlns:a16="http://schemas.microsoft.com/office/drawing/2014/main" id="{6C73A5A3-9EA9-4719-A497-E4FC80A71C6F}"/>
              </a:ext>
              <a:ext uri="{C183D7F6-B498-43B3-948B-1728B52AA6E4}">
                <adec:decorative xmlns:adec="http://schemas.microsoft.com/office/drawing/2017/decorative" val="1"/>
              </a:ext>
            </a:extLst>
          </p:cNvPr>
          <p:cNvCxnSpPr>
            <a:cxnSpLocks/>
          </p:cNvCxnSpPr>
          <p:nvPr/>
        </p:nvCxnSpPr>
        <p:spPr>
          <a:xfrm>
            <a:off x="1344168" y="1832664"/>
            <a:ext cx="736287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chart with an arrow pointing upward to the right ">
            <a:extLst>
              <a:ext uri="{FF2B5EF4-FFF2-40B4-BE49-F238E27FC236}">
                <a16:creationId xmlns:a16="http://schemas.microsoft.com/office/drawing/2014/main" id="{1A31C5AC-5F8B-485D-A09E-E06834F75F06}"/>
              </a:ext>
            </a:extLst>
          </p:cNvPr>
          <p:cNvPicPr>
            <a:picLocks noChangeAspect="1"/>
          </p:cNvPicPr>
          <p:nvPr/>
        </p:nvPicPr>
        <p:blipFill>
          <a:blip r:embed="rId4"/>
          <a:stretch>
            <a:fillRect/>
          </a:stretch>
        </p:blipFill>
        <p:spPr>
          <a:xfrm>
            <a:off x="441197" y="2038547"/>
            <a:ext cx="619506" cy="619506"/>
          </a:xfrm>
          <a:prstGeom prst="rect">
            <a:avLst/>
          </a:prstGeom>
        </p:spPr>
      </p:pic>
      <p:sp>
        <p:nvSpPr>
          <p:cNvPr id="43" name="TextBox 42">
            <a:extLst>
              <a:ext uri="{FF2B5EF4-FFF2-40B4-BE49-F238E27FC236}">
                <a16:creationId xmlns:a16="http://schemas.microsoft.com/office/drawing/2014/main" id="{7A21CFA4-3AE8-424B-97BE-CEB6EEA1FE5A}"/>
              </a:ext>
            </a:extLst>
          </p:cNvPr>
          <p:cNvSpPr txBox="1"/>
          <p:nvPr/>
        </p:nvSpPr>
        <p:spPr>
          <a:xfrm>
            <a:off x="1344168" y="2209229"/>
            <a:ext cx="7362873" cy="276999"/>
          </a:xfrm>
          <a:prstGeom prst="rect">
            <a:avLst/>
          </a:prstGeom>
          <a:noFill/>
        </p:spPr>
        <p:txBody>
          <a:bodyPr wrap="square" lIns="0" tIns="0" rIns="0" bIns="0" rtlCol="0" anchor="ctr">
            <a:spAutoFit/>
          </a:bodyPr>
          <a:lstStyle/>
          <a:p>
            <a:r>
              <a:rPr lang="en-US" dirty="0"/>
              <a:t>Business process flows streamline sales processes</a:t>
            </a:r>
          </a:p>
        </p:txBody>
      </p:sp>
      <p:sp>
        <p:nvSpPr>
          <p:cNvPr id="44" name="Rectangle 43">
            <a:extLst>
              <a:ext uri="{FF2B5EF4-FFF2-40B4-BE49-F238E27FC236}">
                <a16:creationId xmlns:a16="http://schemas.microsoft.com/office/drawing/2014/main" id="{2E3C1691-E02C-48E1-B5AE-74C0DDBE7AAD}"/>
              </a:ext>
              <a:ext uri="{C183D7F6-B498-43B3-948B-1728B52AA6E4}">
                <adec:decorative xmlns:adec="http://schemas.microsoft.com/office/drawing/2017/decorative" val="1"/>
              </a:ext>
            </a:extLst>
          </p:cNvPr>
          <p:cNvSpPr/>
          <p:nvPr/>
        </p:nvSpPr>
        <p:spPr bwMode="auto">
          <a:xfrm>
            <a:off x="438913" y="2828925"/>
            <a:ext cx="8263889" cy="177878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45" name="Arrow: Pentagon 44">
            <a:extLst>
              <a:ext uri="{FF2B5EF4-FFF2-40B4-BE49-F238E27FC236}">
                <a16:creationId xmlns:a16="http://schemas.microsoft.com/office/drawing/2014/main" id="{94B34768-EEAD-4231-9FE1-1BB97FEB793B}"/>
              </a:ext>
            </a:extLst>
          </p:cNvPr>
          <p:cNvSpPr/>
          <p:nvPr/>
        </p:nvSpPr>
        <p:spPr>
          <a:xfrm>
            <a:off x="545355" y="3345318"/>
            <a:ext cx="1694948" cy="746002"/>
          </a:xfrm>
          <a:prstGeom prst="homePlate">
            <a:avLst>
              <a:gd name="adj" fmla="val 26017"/>
            </a:avLst>
          </a:prstGeom>
          <a:solidFill>
            <a:srgbClr val="243A5E"/>
          </a:solidFill>
          <a:ln>
            <a:noFill/>
          </a:ln>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Lead</a:t>
            </a:r>
          </a:p>
        </p:txBody>
      </p:sp>
      <p:sp>
        <p:nvSpPr>
          <p:cNvPr id="46" name="Arrow: Chevron 45">
            <a:extLst>
              <a:ext uri="{FF2B5EF4-FFF2-40B4-BE49-F238E27FC236}">
                <a16:creationId xmlns:a16="http://schemas.microsoft.com/office/drawing/2014/main" id="{CFE7DC59-1585-4F90-BF72-9EF8DBC01E0B}"/>
              </a:ext>
            </a:extLst>
          </p:cNvPr>
          <p:cNvSpPr/>
          <p:nvPr/>
        </p:nvSpPr>
        <p:spPr>
          <a:xfrm>
            <a:off x="2134369" y="3345318"/>
            <a:ext cx="1694948" cy="746002"/>
          </a:xfrm>
          <a:prstGeom prst="chevron">
            <a:avLst>
              <a:gd name="adj" fmla="val 26017"/>
            </a:avLst>
          </a:prstGeom>
          <a:solidFill>
            <a:schemeClr val="accent4">
              <a:lumMod val="75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Opportunity</a:t>
            </a:r>
          </a:p>
        </p:txBody>
      </p:sp>
      <p:sp>
        <p:nvSpPr>
          <p:cNvPr id="47" name="Arrow: Chevron 46">
            <a:extLst>
              <a:ext uri="{FF2B5EF4-FFF2-40B4-BE49-F238E27FC236}">
                <a16:creationId xmlns:a16="http://schemas.microsoft.com/office/drawing/2014/main" id="{9A07C153-1DF1-4300-9F77-F23C5DA9714B}"/>
              </a:ext>
            </a:extLst>
          </p:cNvPr>
          <p:cNvSpPr/>
          <p:nvPr/>
        </p:nvSpPr>
        <p:spPr>
          <a:xfrm>
            <a:off x="3723384" y="3345318"/>
            <a:ext cx="1694948"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Quote</a:t>
            </a:r>
          </a:p>
        </p:txBody>
      </p:sp>
      <p:sp>
        <p:nvSpPr>
          <p:cNvPr id="48" name="Arrow: Chevron 47">
            <a:extLst>
              <a:ext uri="{FF2B5EF4-FFF2-40B4-BE49-F238E27FC236}">
                <a16:creationId xmlns:a16="http://schemas.microsoft.com/office/drawing/2014/main" id="{3B1E3AA7-C145-40D9-81F6-15256B95A876}"/>
              </a:ext>
            </a:extLst>
          </p:cNvPr>
          <p:cNvSpPr/>
          <p:nvPr/>
        </p:nvSpPr>
        <p:spPr>
          <a:xfrm>
            <a:off x="5312399" y="3345318"/>
            <a:ext cx="1694948" cy="746002"/>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Order</a:t>
            </a:r>
          </a:p>
        </p:txBody>
      </p:sp>
      <p:sp>
        <p:nvSpPr>
          <p:cNvPr id="49" name="Arrow: Chevron 48">
            <a:extLst>
              <a:ext uri="{FF2B5EF4-FFF2-40B4-BE49-F238E27FC236}">
                <a16:creationId xmlns:a16="http://schemas.microsoft.com/office/drawing/2014/main" id="{DDF9C08B-36BF-42F4-B784-B4A2446C70C4}"/>
              </a:ext>
            </a:extLst>
          </p:cNvPr>
          <p:cNvSpPr/>
          <p:nvPr/>
        </p:nvSpPr>
        <p:spPr>
          <a:xfrm>
            <a:off x="6901413" y="3345318"/>
            <a:ext cx="1694948" cy="746002"/>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Invoice</a:t>
            </a:r>
          </a:p>
        </p:txBody>
      </p:sp>
    </p:spTree>
    <p:extLst>
      <p:ext uri="{BB962C8B-B14F-4D97-AF65-F5344CB8AC3E}">
        <p14:creationId xmlns:p14="http://schemas.microsoft.com/office/powerpoint/2010/main" val="309404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DDD38AD95F694AAE36D0B84ED09619" ma:contentTypeVersion="2" ma:contentTypeDescription="Create a new document." ma:contentTypeScope="" ma:versionID="5624890e90fb49eccdda15bfc1845b86">
  <xsd:schema xmlns:xsd="http://www.w3.org/2001/XMLSchema" xmlns:xs="http://www.w3.org/2001/XMLSchema" xmlns:p="http://schemas.microsoft.com/office/2006/metadata/properties" xmlns:ns2="06cdbe2c-c5c4-4a13-be93-b25c421b1525" targetNamespace="http://schemas.microsoft.com/office/2006/metadata/properties" ma:root="true" ma:fieldsID="a1fa8c5e6c354fcbf15eaa402b843f8c" ns2:_="">
    <xsd:import namespace="06cdbe2c-c5c4-4a13-be93-b25c421b152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cdbe2c-c5c4-4a13-be93-b25c421b15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30E371-FEB2-493D-B7AC-FF2C74FEA72E}">
  <ds:schemaRefs>
    <ds:schemaRef ds:uri="http://schemas.microsoft.com/office/2006/metadata/properties"/>
    <ds:schemaRef ds:uri="6d75c14e-83e1-408a-927d-888e8a96bb8d"/>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3D9F7D8-DAB0-4F3F-8F3B-DD7148D60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cdbe2c-c5c4-4a13-be93-b25c421b15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E3A63-EA63-4343-B06B-48EFC54B8D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9967</TotalTime>
  <Words>2025</Words>
  <Application>Microsoft Office PowerPoint</Application>
  <PresentationFormat>On-screen Show (16:9)</PresentationFormat>
  <Paragraphs>396</Paragraphs>
  <Slides>67</Slides>
  <Notes>58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67</vt:i4>
      </vt:variant>
    </vt:vector>
  </HeadingPairs>
  <TitlesOfParts>
    <vt:vector size="78" baseType="lpstr">
      <vt:lpstr>Arial</vt:lpstr>
      <vt:lpstr>Calibri</vt:lpstr>
      <vt:lpstr>Century Gothic</vt:lpstr>
      <vt:lpstr>Conthrax Sb</vt:lpstr>
      <vt:lpstr>Courier New</vt:lpstr>
      <vt:lpstr>Merriweather</vt:lpstr>
      <vt:lpstr>Segoe UI</vt:lpstr>
      <vt:lpstr>Segoe UI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CRM Systems</vt:lpstr>
      <vt:lpstr>PowerPoint Presentation</vt:lpstr>
      <vt:lpstr>PowerPoint Presentation</vt:lpstr>
      <vt:lpstr>Sales process overview</vt:lpstr>
      <vt:lpstr>Common terms</vt:lpstr>
      <vt:lpstr>Work with leads in Dynamics 365 Sales</vt:lpstr>
      <vt:lpstr>Opportunity management lifecycle</vt:lpstr>
      <vt:lpstr>Product lifecycle </vt:lpstr>
      <vt:lpstr>Product families</vt:lpstr>
      <vt:lpstr>View a product hierarchy</vt:lpstr>
      <vt:lpstr>Sales order processing overview</vt:lpstr>
      <vt:lpstr>Sales order processing overview</vt:lpstr>
      <vt:lpstr>Goals</vt:lpstr>
      <vt:lpstr>Analytical options</vt:lpstr>
      <vt:lpstr>PowerPoint Presentation</vt:lpstr>
      <vt:lpstr>Dynamics 365 Marketing at a glance</vt:lpstr>
      <vt:lpstr>Access the Settings area in Dynamics 365 Marketing</vt:lpstr>
      <vt:lpstr>Account-based marketing</vt:lpstr>
      <vt:lpstr>Lead scoring model</vt:lpstr>
      <vt:lpstr>Capture leads generated on LinkedIn</vt:lpstr>
      <vt:lpstr>Types of data</vt:lpstr>
      <vt:lpstr>Types of segments</vt:lpstr>
      <vt:lpstr>Design a marketing email</vt:lpstr>
      <vt:lpstr>Introduction to customer journeys</vt:lpstr>
      <vt:lpstr>Set up customer journeys</vt:lpstr>
      <vt:lpstr>Marketing on social media</vt:lpstr>
      <vt:lpstr>Event management</vt:lpstr>
      <vt:lpstr>Microsoft Teams webinar event</vt:lpstr>
      <vt:lpstr>Event website</vt:lpstr>
      <vt:lpstr>Insights in Dynamics 365 Marketing</vt:lpstr>
      <vt:lpstr>Contact insights</vt:lpstr>
      <vt:lpstr>Customer journey insights</vt:lpstr>
      <vt:lpstr>PowerPoint Presentation</vt:lpstr>
      <vt:lpstr>Dynamics 365 Customer Service</vt:lpstr>
      <vt:lpstr>End-to-end case management solution</vt:lpstr>
      <vt:lpstr>Customer Service core components</vt:lpstr>
      <vt:lpstr>Customer Service core components</vt:lpstr>
      <vt:lpstr>Customer Service core components</vt:lpstr>
      <vt:lpstr>Typical Customer Support Journey</vt:lpstr>
      <vt:lpstr>Case creation</vt:lpstr>
      <vt:lpstr>Case management</vt:lpstr>
      <vt:lpstr>Case management</vt:lpstr>
      <vt:lpstr>Case management</vt:lpstr>
      <vt:lpstr>Case management</vt:lpstr>
      <vt:lpstr>Case hierarchies</vt:lpstr>
      <vt:lpstr>Case hierarchies</vt:lpstr>
      <vt:lpstr>Case merging</vt:lpstr>
      <vt:lpstr>Queues</vt:lpstr>
      <vt:lpstr>Entitlements</vt:lpstr>
      <vt:lpstr>Service Level Agreements</vt:lpstr>
      <vt:lpstr>Knowledge management</vt:lpstr>
      <vt:lpstr>Basic routing</vt:lpstr>
      <vt:lpstr>Unified Routing</vt:lpstr>
      <vt:lpstr>Customer Service historical analytics dashboard</vt:lpstr>
      <vt:lpstr>PowerPoint Presentation</vt:lpstr>
      <vt:lpstr>Dynamics 365 Field Service </vt:lpstr>
      <vt:lpstr>Dynamics 365 Field Service</vt:lpstr>
      <vt:lpstr>Work order lifecycle</vt:lpstr>
      <vt:lpstr>Work order lifecycle statuses</vt:lpstr>
      <vt:lpstr>Work order</vt:lpstr>
      <vt:lpstr>Schedule 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Ridda Malik</dc:creator>
  <cp:lastModifiedBy>Komal Ridda Malik</cp:lastModifiedBy>
  <cp:revision>577</cp:revision>
  <dcterms:created xsi:type="dcterms:W3CDTF">2022-09-10T16:00:14Z</dcterms:created>
  <dcterms:modified xsi:type="dcterms:W3CDTF">2024-10-19T05:23:40Z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0x01010076DDD38AD95F694AAE36D0B84ED09619</vt:lpwstr>
  </property>
  <property fmtid="{D5CDD505-2E9C-101B-9397-08002B2CF9AE}" pid="3" name="MSIP_Label_92bf924b-ba5e-43b4-a8e1-7a8d107a763f_Enabled">
    <vt:lpwstr>true</vt:lpwstr>
  </property>
  <property fmtid="{D5CDD505-2E9C-101B-9397-08002B2CF9AE}" pid="4" name="MSIP_Label_92bf924b-ba5e-43b4-a8e1-7a8d107a763f_SetDate">
    <vt:lpwstr>2024-10-19T05:23:40Z</vt:lpwstr>
  </property>
  <property fmtid="{D5CDD505-2E9C-101B-9397-08002B2CF9AE}" pid="5" name="MSIP_Label_92bf924b-ba5e-43b4-a8e1-7a8d107a763f_Method">
    <vt:lpwstr>Standard</vt:lpwstr>
  </property>
  <property fmtid="{D5CDD505-2E9C-101B-9397-08002B2CF9AE}" pid="6" name="MSIP_Label_92bf924b-ba5e-43b4-a8e1-7a8d107a763f_Name">
    <vt:lpwstr>defa4170-0d19-0005-0004-bc88714345d2</vt:lpwstr>
  </property>
  <property fmtid="{D5CDD505-2E9C-101B-9397-08002B2CF9AE}" pid="7" name="MSIP_Label_92bf924b-ba5e-43b4-a8e1-7a8d107a763f_SiteId">
    <vt:lpwstr>cb8d0f5e-295e-44f1-8cab-184ae827c864</vt:lpwstr>
  </property>
  <property fmtid="{D5CDD505-2E9C-101B-9397-08002B2CF9AE}" pid="8" name="MSIP_Label_92bf924b-ba5e-43b4-a8e1-7a8d107a763f_ActionId">
    <vt:lpwstr>ae0bc89f-3873-4197-a2cf-f13ef0e5f8b7</vt:lpwstr>
  </property>
  <property fmtid="{D5CDD505-2E9C-101B-9397-08002B2CF9AE}" pid="9" name="MSIP_Label_92bf924b-ba5e-43b4-a8e1-7a8d107a763f_ContentBits">
    <vt:lpwstr>0</vt:lpwstr>
  </property>
</Properties>
</file>